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0"/>
  </p:handoutMasterIdLst>
  <p:sldIdLst>
    <p:sldId id="258" r:id="rId3"/>
    <p:sldId id="264" r:id="rId4"/>
    <p:sldId id="263" r:id="rId6"/>
    <p:sldId id="266" r:id="rId7"/>
    <p:sldId id="265" r:id="rId8"/>
    <p:sldId id="269" r:id="rId9"/>
    <p:sldId id="367" r:id="rId10"/>
    <p:sldId id="368" r:id="rId11"/>
    <p:sldId id="270" r:id="rId12"/>
    <p:sldId id="326" r:id="rId13"/>
    <p:sldId id="297" r:id="rId14"/>
    <p:sldId id="298" r:id="rId15"/>
    <p:sldId id="271" r:id="rId16"/>
    <p:sldId id="272" r:id="rId17"/>
    <p:sldId id="273" r:id="rId18"/>
    <p:sldId id="274" r:id="rId19"/>
    <p:sldId id="275" r:id="rId20"/>
    <p:sldId id="299" r:id="rId21"/>
    <p:sldId id="304" r:id="rId22"/>
    <p:sldId id="302" r:id="rId23"/>
    <p:sldId id="300" r:id="rId24"/>
    <p:sldId id="421" r:id="rId25"/>
    <p:sldId id="301" r:id="rId26"/>
    <p:sldId id="409" r:id="rId27"/>
    <p:sldId id="407" r:id="rId28"/>
    <p:sldId id="408" r:id="rId29"/>
    <p:sldId id="422" r:id="rId30"/>
    <p:sldId id="276" r:id="rId31"/>
    <p:sldId id="277" r:id="rId32"/>
    <p:sldId id="410" r:id="rId33"/>
    <p:sldId id="305" r:id="rId34"/>
    <p:sldId id="342" r:id="rId35"/>
    <p:sldId id="285" r:id="rId36"/>
    <p:sldId id="286" r:id="rId37"/>
    <p:sldId id="287" r:id="rId38"/>
    <p:sldId id="411" r:id="rId39"/>
    <p:sldId id="306" r:id="rId40"/>
    <p:sldId id="412" r:id="rId41"/>
    <p:sldId id="259" r:id="rId42"/>
    <p:sldId id="413" r:id="rId43"/>
    <p:sldId id="282" r:id="rId44"/>
    <p:sldId id="260" r:id="rId45"/>
    <p:sldId id="283" r:id="rId46"/>
    <p:sldId id="335" r:id="rId47"/>
    <p:sldId id="333" r:id="rId48"/>
    <p:sldId id="284" r:id="rId49"/>
    <p:sldId id="415" r:id="rId50"/>
    <p:sldId id="414" r:id="rId51"/>
    <p:sldId id="341" r:id="rId52"/>
    <p:sldId id="416" r:id="rId53"/>
    <p:sldId id="424" r:id="rId54"/>
    <p:sldId id="417" r:id="rId55"/>
    <p:sldId id="418" r:id="rId56"/>
    <p:sldId id="423" r:id="rId57"/>
    <p:sldId id="425" r:id="rId58"/>
    <p:sldId id="280"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p:cViewPr>
        <p:scale>
          <a:sx n="66" d="100"/>
          <a:sy n="66" d="100"/>
        </p:scale>
        <p:origin x="1560" y="475"/>
      </p:cViewPr>
      <p:guideLst>
        <p:guide orient="horz" pos="2158"/>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D40BAEB6-313B-49AC-8E65-52342F368CF5}" type="datetimeFigureOut">
              <a:rPr lang="en-US" smtClean="0"/>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DB42D86-9146-478F-B7B6-AE67833FB214}"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42D86-9146-478F-B7B6-AE67833FB21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40BAEB6-313B-49AC-8E65-52342F368CF5}" type="datetimeFigureOut">
              <a:rPr lang="en-US" smtClean="0"/>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DB42D86-9146-478F-B7B6-AE67833FB21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40BAEB6-313B-49AC-8E65-52342F368C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DB42D86-9146-478F-B7B6-AE67833FB21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40BAEB6-313B-49AC-8E65-52342F368CF5}"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DB42D86-9146-478F-B7B6-AE67833FB21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D40BAEB6-313B-49AC-8E65-52342F368CF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B42D86-9146-478F-B7B6-AE67833FB21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40BAEB6-313B-49AC-8E65-52342F368CF5}"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B42D86-9146-478F-B7B6-AE67833FB21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0BAEB6-313B-49AC-8E65-52342F368CF5}"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B42D86-9146-478F-B7B6-AE67833FB21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BAEB6-313B-49AC-8E65-52342F368CF5}"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B42D86-9146-478F-B7B6-AE67833FB21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40BAEB6-313B-49AC-8E65-52342F368CF5}" type="datetimeFigureOut">
              <a:rPr lang="en-US" smtClean="0"/>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DB42D86-9146-478F-B7B6-AE67833FB21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40BAEB6-313B-49AC-8E65-52342F368CF5}"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B42D86-9146-478F-B7B6-AE67833FB21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D40BAEB6-313B-49AC-8E65-52342F368CF5}" type="datetimeFigureOut">
              <a:rPr lang="en-US" smtClean="0"/>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DB42D86-9146-478F-B7B6-AE67833FB214}" type="slidenum">
              <a:rPr lang="en-US" smtClean="0"/>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7038" y="1137180"/>
            <a:ext cx="10677924" cy="1569660"/>
          </a:xfrm>
          <a:prstGeom prst="rect">
            <a:avLst/>
          </a:prstGeom>
          <a:noFill/>
        </p:spPr>
        <p:txBody>
          <a:bodyPr wrap="none" rtlCol="0">
            <a:spAutoFit/>
          </a:bodyPr>
          <a:lstStyle/>
          <a:p>
            <a:pPr algn="ctr"/>
            <a:r>
              <a:rPr lang="en-IN" sz="4800" b="1" spc="600" dirty="0">
                <a:solidFill>
                  <a:schemeClr val="accent1"/>
                </a:solidFill>
                <a:effectLst>
                  <a:outerShdw blurRad="38100" dist="38100" dir="2700000" algn="tl">
                    <a:srgbClr val="000000">
                      <a:alpha val="43137"/>
                    </a:srgbClr>
                  </a:outerShdw>
                </a:effectLst>
                <a:latin typeface="Trebuchet MS" panose="020B0603020202020204" pitchFamily="34" charset="0"/>
                <a:ea typeface="Tahoma" panose="020B0604030504040204" pitchFamily="34" charset="0"/>
                <a:cs typeface="Tahoma" panose="020B0604030504040204" pitchFamily="34" charset="0"/>
                <a:sym typeface="+mn-ea"/>
              </a:rPr>
              <a:t>ONLINE BUS BOOKING SYSTEM</a:t>
            </a:r>
            <a:endParaRPr lang="en-IN" sz="4800" b="1" spc="600" dirty="0">
              <a:solidFill>
                <a:schemeClr val="accent1"/>
              </a:solidFill>
              <a:effectLst>
                <a:outerShdw blurRad="38100" dist="38100" dir="2700000" algn="tl">
                  <a:srgbClr val="000000">
                    <a:alpha val="43137"/>
                  </a:srgbClr>
                </a:outerShdw>
              </a:effectLst>
              <a:latin typeface="Trebuchet MS" panose="020B0603020202020204" pitchFamily="34" charset="0"/>
              <a:ea typeface="Tahoma" panose="020B0604030504040204" pitchFamily="34" charset="0"/>
              <a:cs typeface="Tahoma" panose="020B0604030504040204" pitchFamily="34" charset="0"/>
              <a:sym typeface="+mn-ea"/>
            </a:endParaRPr>
          </a:p>
          <a:p>
            <a:pPr algn="ctr"/>
            <a:r>
              <a:rPr lang="en-IN" sz="4800" b="1" spc="600" dirty="0">
                <a:solidFill>
                  <a:schemeClr val="accent1"/>
                </a:solidFill>
                <a:effectLst>
                  <a:outerShdw blurRad="38100" dist="38100" dir="2700000" algn="tl">
                    <a:srgbClr val="000000">
                      <a:alpha val="43137"/>
                    </a:srgbClr>
                  </a:outerShdw>
                </a:effectLst>
                <a:latin typeface="Trebuchet MS" panose="020B0603020202020204" pitchFamily="34" charset="0"/>
                <a:ea typeface="Tahoma" panose="020B0604030504040204" pitchFamily="34" charset="0"/>
                <a:cs typeface="Tahoma" panose="020B0604030504040204" pitchFamily="34" charset="0"/>
                <a:sym typeface="+mn-ea"/>
              </a:rPr>
              <a:t>GROUP- 08</a:t>
            </a:r>
            <a:endParaRPr lang="en-IN" sz="4800" b="1" spc="600" dirty="0">
              <a:solidFill>
                <a:schemeClr val="accent1"/>
              </a:solidFill>
              <a:effectLst>
                <a:outerShdw blurRad="38100" dist="38100" dir="2700000" algn="tl">
                  <a:srgbClr val="000000">
                    <a:alpha val="43137"/>
                  </a:srgbClr>
                </a:outerShdw>
              </a:effectLst>
              <a:latin typeface="Trebuchet MS" panose="020B0603020202020204" pitchFamily="34" charset="0"/>
              <a:ea typeface="Tahoma" panose="020B0604030504040204" pitchFamily="34" charset="0"/>
              <a:cs typeface="Tahoma" panose="020B0604030504040204" pitchFamily="34" charset="0"/>
              <a:sym typeface="+mn-ea"/>
            </a:endParaRPr>
          </a:p>
        </p:txBody>
      </p:sp>
      <p:pic>
        <p:nvPicPr>
          <p:cNvPr id="3" name="Picture 2" descr="bus.jpg"/>
          <p:cNvPicPr>
            <a:picLocks noChangeAspect="1"/>
          </p:cNvPicPr>
          <p:nvPr/>
        </p:nvPicPr>
        <p:blipFill>
          <a:blip r:embed="rId1"/>
          <a:stretch>
            <a:fillRect/>
          </a:stretch>
        </p:blipFill>
        <p:spPr>
          <a:xfrm>
            <a:off x="3390496" y="2776231"/>
            <a:ext cx="2889006" cy="2889006"/>
          </a:xfrm>
          <a:prstGeom prst="rect">
            <a:avLst/>
          </a:prstGeom>
        </p:spPr>
      </p:pic>
      <p:sp>
        <p:nvSpPr>
          <p:cNvPr id="4" name="TextBox 3"/>
          <p:cNvSpPr txBox="1"/>
          <p:nvPr/>
        </p:nvSpPr>
        <p:spPr>
          <a:xfrm>
            <a:off x="5775649" y="3862873"/>
            <a:ext cx="1713931" cy="646331"/>
          </a:xfrm>
          <a:prstGeom prst="rect">
            <a:avLst/>
          </a:prstGeom>
          <a:noFill/>
        </p:spPr>
        <p:txBody>
          <a:bodyPr wrap="none" rtlCol="0">
            <a:spAutoFit/>
          </a:bodyPr>
          <a:lstStyle/>
          <a:p>
            <a:r>
              <a:rPr lang="en-IN" sz="3600" b="1" i="1" spc="300" dirty="0">
                <a:solidFill>
                  <a:schemeClr val="accent2">
                    <a:lumMod val="75000"/>
                  </a:schemeClr>
                </a:solidFill>
                <a:effectLst>
                  <a:outerShdw blurRad="38100" dist="38100" dir="2700000" algn="tl">
                    <a:srgbClr val="000000">
                      <a:alpha val="43137"/>
                    </a:srgbClr>
                  </a:outerShdw>
                </a:effectLst>
              </a:rPr>
              <a:t>AirBus</a:t>
            </a:r>
            <a:endParaRPr lang="en-US" sz="3600" b="1" i="1" spc="300" dirty="0">
              <a:solidFill>
                <a:schemeClr val="accent2">
                  <a:lumMod val="75000"/>
                </a:schemeClr>
              </a:solidFill>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hema EER"/>
          <p:cNvPicPr>
            <a:picLocks noChangeAspect="1"/>
          </p:cNvPicPr>
          <p:nvPr/>
        </p:nvPicPr>
        <p:blipFill>
          <a:blip r:embed="rId1"/>
          <a:stretch>
            <a:fillRect/>
          </a:stretch>
        </p:blipFill>
        <p:spPr>
          <a:xfrm>
            <a:off x="695325" y="1343025"/>
            <a:ext cx="10833100" cy="5196205"/>
          </a:xfrm>
          <a:prstGeom prst="rect">
            <a:avLst/>
          </a:prstGeom>
        </p:spPr>
      </p:pic>
      <p:sp>
        <p:nvSpPr>
          <p:cNvPr id="4" name="Text Box 3"/>
          <p:cNvSpPr txBox="1"/>
          <p:nvPr/>
        </p:nvSpPr>
        <p:spPr>
          <a:xfrm>
            <a:off x="1289685" y="759460"/>
            <a:ext cx="2790190" cy="583565"/>
          </a:xfrm>
          <a:prstGeom prst="rect">
            <a:avLst/>
          </a:prstGeom>
          <a:noFill/>
        </p:spPr>
        <p:txBody>
          <a:bodyPr wrap="none" rtlCol="0">
            <a:spAutoFit/>
          </a:bodyPr>
          <a:lstStyle/>
          <a:p>
            <a:pPr algn="l"/>
            <a:r>
              <a:rPr lang="en-US" altLang="en-IN" sz="3200" b="1" dirty="0">
                <a:solidFill>
                  <a:srgbClr val="7030A0"/>
                </a:solidFill>
                <a:latin typeface="Times New Roman" panose="02020603050405020304" pitchFamily="18" charset="0"/>
                <a:cs typeface="Times New Roman" panose="02020603050405020304" pitchFamily="18" charset="0"/>
                <a:sym typeface="+mn-ea"/>
              </a:rPr>
              <a:t>EER Diagram:</a:t>
            </a:r>
            <a:endParaRPr lang="en-US" sz="320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79805" y="841375"/>
            <a:ext cx="3965575" cy="583565"/>
          </a:xfrm>
          <a:prstGeom prst="rect">
            <a:avLst/>
          </a:prstGeom>
          <a:noFill/>
        </p:spPr>
        <p:txBody>
          <a:bodyPr wrap="non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Modules in Backend</a:t>
            </a:r>
            <a:r>
              <a:rPr lang="en-US" altLang="en-IN" sz="3200" b="1" dirty="0">
                <a:solidFill>
                  <a:srgbClr val="7030A0"/>
                </a:solidFill>
                <a:latin typeface="Times New Roman" panose="02020603050405020304" pitchFamily="18" charset="0"/>
                <a:cs typeface="Times New Roman" panose="02020603050405020304" pitchFamily="18" charset="0"/>
                <a:sym typeface="+mn-ea"/>
              </a:rPr>
              <a:t> :</a:t>
            </a:r>
            <a:endParaRPr lang="en-US" sz="3200"/>
          </a:p>
        </p:txBody>
      </p:sp>
      <p:sp>
        <p:nvSpPr>
          <p:cNvPr id="3" name="Text Box 2"/>
          <p:cNvSpPr txBox="1"/>
          <p:nvPr/>
        </p:nvSpPr>
        <p:spPr>
          <a:xfrm>
            <a:off x="1164590" y="1530350"/>
            <a:ext cx="6796405" cy="4225925"/>
          </a:xfrm>
          <a:prstGeom prst="rect">
            <a:avLst/>
          </a:prstGeom>
          <a:noFill/>
        </p:spPr>
        <p:txBody>
          <a:bodyPr wrap="square" rtlCol="0" anchor="t">
            <a:spAutoFit/>
          </a:bodyPr>
          <a:lstStyle/>
          <a:p>
            <a:pPr marL="342900" indent="-342900">
              <a:lnSpc>
                <a:spcPct val="14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Entity</a:t>
            </a:r>
            <a:endParaRPr lang="en-US" sz="2400" dirty="0">
              <a:latin typeface="Times New Roman" panose="02020603050405020304" pitchFamily="18" charset="0"/>
              <a:cs typeface="Times New Roman" panose="02020603050405020304" pitchFamily="18" charset="0"/>
            </a:endParaRPr>
          </a:p>
          <a:p>
            <a:pPr marL="342900" indent="-342900">
              <a:lnSpc>
                <a:spcPct val="14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Controller</a:t>
            </a:r>
            <a:endParaRPr lang="en-US" sz="2400" dirty="0">
              <a:latin typeface="Times New Roman" panose="02020603050405020304" pitchFamily="18" charset="0"/>
              <a:cs typeface="Times New Roman" panose="02020603050405020304" pitchFamily="18" charset="0"/>
            </a:endParaRPr>
          </a:p>
          <a:p>
            <a:pPr marL="342900" indent="-342900">
              <a:lnSpc>
                <a:spcPct val="14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DAO</a:t>
            </a:r>
            <a:endParaRPr lang="en-IN" sz="2400" dirty="0">
              <a:latin typeface="Times New Roman" panose="02020603050405020304" pitchFamily="18" charset="0"/>
              <a:cs typeface="Times New Roman" panose="02020603050405020304" pitchFamily="18" charset="0"/>
            </a:endParaRPr>
          </a:p>
          <a:p>
            <a:pPr marL="342900" indent="-342900">
              <a:lnSpc>
                <a:spcPct val="14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Service</a:t>
            </a:r>
            <a:endParaRPr lang="en-IN" sz="2400" dirty="0">
              <a:latin typeface="Times New Roman" panose="02020603050405020304" pitchFamily="18" charset="0"/>
              <a:cs typeface="Times New Roman" panose="02020603050405020304" pitchFamily="18" charset="0"/>
            </a:endParaRPr>
          </a:p>
          <a:p>
            <a:pPr marL="342900" indent="-342900">
              <a:lnSpc>
                <a:spcPct val="14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Service Implementation (</a:t>
            </a:r>
            <a:r>
              <a:rPr lang="en-IN" sz="2400" dirty="0" err="1">
                <a:latin typeface="Times New Roman" panose="02020603050405020304" pitchFamily="18" charset="0"/>
                <a:cs typeface="Times New Roman" panose="02020603050405020304" pitchFamily="18" charset="0"/>
                <a:sym typeface="+mn-ea"/>
              </a:rPr>
              <a:t>ServiceImpl</a:t>
            </a:r>
            <a:r>
              <a:rPr lang="en-IN" sz="2400" dirty="0">
                <a:latin typeface="Times New Roman" panose="02020603050405020304" pitchFamily="18" charset="0"/>
                <a:cs typeface="Times New Roman" panose="02020603050405020304" pitchFamily="18" charset="0"/>
                <a:sym typeface="+mn-ea"/>
              </a:rPr>
              <a:t>)</a:t>
            </a:r>
            <a:endParaRPr lang="en-IN" sz="2400" dirty="0">
              <a:latin typeface="Times New Roman" panose="02020603050405020304" pitchFamily="18" charset="0"/>
              <a:cs typeface="Times New Roman" panose="02020603050405020304" pitchFamily="18" charset="0"/>
            </a:endParaRPr>
          </a:p>
          <a:p>
            <a:pPr marL="342900" indent="-342900">
              <a:lnSpc>
                <a:spcPct val="14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Util</a:t>
            </a:r>
            <a:endParaRPr lang="en-IN" sz="2400" dirty="0">
              <a:latin typeface="Times New Roman" panose="02020603050405020304" pitchFamily="18" charset="0"/>
              <a:cs typeface="Times New Roman" panose="02020603050405020304" pitchFamily="18" charset="0"/>
            </a:endParaRPr>
          </a:p>
          <a:p>
            <a:pPr marL="342900" indent="-342900">
              <a:lnSpc>
                <a:spcPct val="14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Exception</a:t>
            </a:r>
            <a:endParaRPr lang="en-IN" sz="2400" dirty="0">
              <a:latin typeface="Times New Roman" panose="02020603050405020304" pitchFamily="18" charset="0"/>
              <a:cs typeface="Times New Roman" panose="02020603050405020304" pitchFamily="18" charset="0"/>
            </a:endParaRPr>
          </a:p>
          <a:p>
            <a:pPr marL="342900" indent="-342900">
              <a:lnSpc>
                <a:spcPct val="14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Test Modules</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28040" y="841375"/>
            <a:ext cx="2937510" cy="583565"/>
          </a:xfrm>
          <a:prstGeom prst="rect">
            <a:avLst/>
          </a:prstGeom>
          <a:noFill/>
        </p:spPr>
        <p:txBody>
          <a:bodyPr wrap="non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Entity Module</a:t>
            </a:r>
            <a:r>
              <a:rPr lang="en-US" altLang="en-IN" sz="3200" b="1" dirty="0">
                <a:solidFill>
                  <a:srgbClr val="7030A0"/>
                </a:solidFill>
                <a:latin typeface="Times New Roman" panose="02020603050405020304" pitchFamily="18" charset="0"/>
                <a:cs typeface="Times New Roman" panose="02020603050405020304" pitchFamily="18" charset="0"/>
                <a:sym typeface="+mn-ea"/>
              </a:rPr>
              <a:t> :</a:t>
            </a:r>
            <a:endParaRPr lang="en-US" sz="3200"/>
          </a:p>
        </p:txBody>
      </p:sp>
      <p:sp>
        <p:nvSpPr>
          <p:cNvPr id="3" name="Text Box 2"/>
          <p:cNvSpPr txBox="1"/>
          <p:nvPr/>
        </p:nvSpPr>
        <p:spPr>
          <a:xfrm>
            <a:off x="683260" y="1583055"/>
            <a:ext cx="10216515" cy="4677410"/>
          </a:xfrm>
          <a:prstGeom prst="rect">
            <a:avLst/>
          </a:prstGeom>
          <a:noFill/>
        </p:spPr>
        <p:txBody>
          <a:bodyPr wrap="square" rtlCol="0" anchor="t">
            <a:spAutoFit/>
          </a:bodyPr>
          <a:lstStyle/>
          <a:p>
            <a:pPr marL="342900" indent="-342900">
              <a:buFont typeface="Wingdings" panose="05000000000000000000" charset="0"/>
              <a:buChar char="Ø"/>
            </a:pPr>
            <a:r>
              <a:rPr lang="en-US" sz="2000" dirty="0">
                <a:latin typeface="Times New Roman" panose="02020603050405020304" pitchFamily="18" charset="0"/>
                <a:cs typeface="Times New Roman" panose="02020603050405020304" pitchFamily="18" charset="0"/>
                <a:sym typeface="+mn-ea"/>
              </a:rPr>
              <a:t>Entity module defines the basic entities required for this application that are stored in the database. Each entity is represented in the form of tables in the Database.</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r>
              <a:rPr lang="en-US" sz="2000" dirty="0">
                <a:latin typeface="Times New Roman" panose="02020603050405020304" pitchFamily="18" charset="0"/>
                <a:cs typeface="Times New Roman" panose="02020603050405020304" pitchFamily="18" charset="0"/>
                <a:sym typeface="+mn-ea"/>
              </a:rPr>
              <a:t>Those entities are </a:t>
            </a:r>
            <a:endParaRPr lang="en-US" sz="2000"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Admin:</a:t>
            </a:r>
            <a:r>
              <a:rPr lang="en-IN" sz="2000" dirty="0">
                <a:latin typeface="Times New Roman" panose="02020603050405020304" pitchFamily="18" charset="0"/>
                <a:cs typeface="Times New Roman" panose="02020603050405020304" pitchFamily="18" charset="0"/>
                <a:sym typeface="+mn-ea"/>
              </a:rPr>
              <a:t> Defines the Admin entity with 3 properties which are Admin ID, Admin Name and Password.</a:t>
            </a:r>
            <a:endParaRPr lang="en-IN" sz="2000"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Booking Details:</a:t>
            </a:r>
            <a:r>
              <a:rPr lang="en-IN" sz="2000" dirty="0">
                <a:latin typeface="Times New Roman" panose="02020603050405020304" pitchFamily="18" charset="0"/>
                <a:cs typeface="Times New Roman" panose="02020603050405020304" pitchFamily="18" charset="0"/>
                <a:sym typeface="+mn-ea"/>
              </a:rPr>
              <a:t> Defines the entity with following properties. Booking ID, Booking Date, Booking Time, Total Cost, Bus Number and User ID.</a:t>
            </a:r>
            <a:endParaRPr lang="en-IN" sz="2000"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Bus Details:</a:t>
            </a:r>
            <a:r>
              <a:rPr lang="en-IN" sz="2000" dirty="0">
                <a:latin typeface="Times New Roman" panose="02020603050405020304" pitchFamily="18" charset="0"/>
                <a:cs typeface="Times New Roman" panose="02020603050405020304" pitchFamily="18" charset="0"/>
                <a:sym typeface="+mn-ea"/>
              </a:rPr>
              <a:t> It has following properties. Bus number, Departure stop, Arrival stop, Available seats, Departure date, Arrival date, Arrival time, Departure time, Bus vendor and Cost.</a:t>
            </a:r>
            <a:endParaRPr lang="en-IN" sz="2000"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Passenger:</a:t>
            </a:r>
            <a:r>
              <a:rPr lang="en-IN" sz="2000" dirty="0">
                <a:latin typeface="Times New Roman" panose="02020603050405020304" pitchFamily="18" charset="0"/>
                <a:cs typeface="Times New Roman" panose="02020603050405020304" pitchFamily="18" charset="0"/>
                <a:sym typeface="+mn-ea"/>
              </a:rPr>
              <a:t> It is defined with following properties Passenger ID, Name, Age and Luggage.</a:t>
            </a:r>
            <a:endParaRPr lang="en-IN" sz="2000"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sym typeface="+mn-ea"/>
              </a:rPr>
              <a:t>User:</a:t>
            </a:r>
            <a:r>
              <a:rPr lang="en-IN" sz="2000" dirty="0">
                <a:latin typeface="Times New Roman" panose="02020603050405020304" pitchFamily="18" charset="0"/>
                <a:cs typeface="Times New Roman" panose="02020603050405020304" pitchFamily="18" charset="0"/>
                <a:sym typeface="+mn-ea"/>
              </a:rPr>
              <a:t> It has following properties such as User ID, User Name, Password, Email and Phone. User entity is related with Booking details entity in one to many relationship.</a:t>
            </a:r>
            <a:r>
              <a:rPr lang="en-IN" dirty="0">
                <a:sym typeface="+mn-ea"/>
              </a:rPr>
              <a:t> </a:t>
            </a:r>
            <a:endParaRPr lang="en-IN" dirty="0"/>
          </a:p>
          <a:p>
            <a:pPr lvl="2">
              <a:buFont typeface="Arial" panose="020B0604020202020204" pitchFamily="34" charset="0"/>
              <a:buChar char="•"/>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66140" y="1067435"/>
            <a:ext cx="3829685" cy="583565"/>
          </a:xfrm>
          <a:prstGeom prst="rect">
            <a:avLst/>
          </a:prstGeom>
          <a:noFill/>
        </p:spPr>
        <p:txBody>
          <a:bodyPr wrap="none" rtlCol="0" anchor="t">
            <a:spAutoFit/>
          </a:bodyPr>
          <a:lstStyle/>
          <a:p>
            <a:r>
              <a:rPr lang="en-US" altLang="en-IN" sz="3200" b="1" dirty="0">
                <a:solidFill>
                  <a:srgbClr val="7030A0"/>
                </a:solidFill>
                <a:latin typeface="Times New Roman" panose="02020603050405020304" pitchFamily="18" charset="0"/>
                <a:cs typeface="Times New Roman" panose="02020603050405020304" pitchFamily="18" charset="0"/>
                <a:sym typeface="+mn-ea"/>
              </a:rPr>
              <a:t>Admin Entity Class :</a:t>
            </a:r>
            <a:endParaRPr lang="en-US" altLang="en-IN" sz="3200" b="1" dirty="0">
              <a:solidFill>
                <a:srgbClr val="7030A0"/>
              </a:solidFill>
              <a:latin typeface="Times New Roman" panose="02020603050405020304" pitchFamily="18" charset="0"/>
              <a:cs typeface="Times New Roman" panose="02020603050405020304" pitchFamily="18" charset="0"/>
              <a:sym typeface="+mn-ea"/>
            </a:endParaRPr>
          </a:p>
        </p:txBody>
      </p:sp>
      <p:sp>
        <p:nvSpPr>
          <p:cNvPr id="5" name="Text Box 4"/>
          <p:cNvSpPr txBox="1"/>
          <p:nvPr/>
        </p:nvSpPr>
        <p:spPr>
          <a:xfrm>
            <a:off x="1063625" y="4081145"/>
            <a:ext cx="10386060" cy="368300"/>
          </a:xfrm>
          <a:prstGeom prst="rect">
            <a:avLst/>
          </a:prstGeom>
          <a:noFill/>
        </p:spPr>
        <p:txBody>
          <a:bodyPr wrap="square" rtlCol="0">
            <a:spAutoFit/>
          </a:bodyPr>
          <a:lstStyle/>
          <a:p>
            <a:endParaRPr lang="en-US"/>
          </a:p>
        </p:txBody>
      </p:sp>
      <p:sp>
        <p:nvSpPr>
          <p:cNvPr id="3" name="Text Box 2"/>
          <p:cNvSpPr txBox="1"/>
          <p:nvPr/>
        </p:nvSpPr>
        <p:spPr>
          <a:xfrm>
            <a:off x="1063625" y="3910330"/>
            <a:ext cx="9206230" cy="2526665"/>
          </a:xfrm>
          <a:prstGeom prst="rect">
            <a:avLst/>
          </a:prstGeom>
          <a:noFill/>
        </p:spPr>
        <p:txBody>
          <a:bodyPr wrap="square" rtlCol="0" anchor="t">
            <a:spAutoFit/>
          </a:bodyPr>
          <a:lstStyle/>
          <a:p>
            <a:pPr marL="285750" indent="-285750">
              <a:lnSpc>
                <a:spcPct val="11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This Defines the Admin entity with 3 properties which are Admin ID, Admin Name and Password.</a:t>
            </a:r>
            <a:endParaRPr lang="en-IN" sz="2400" dirty="0">
              <a:latin typeface="Times New Roman" panose="02020603050405020304" pitchFamily="18" charset="0"/>
              <a:cs typeface="Times New Roman" panose="02020603050405020304" pitchFamily="18" charset="0"/>
              <a:sym typeface="+mn-ea"/>
            </a:endParaRPr>
          </a:p>
          <a:p>
            <a:pPr marL="285750" indent="-285750">
              <a:lnSpc>
                <a:spcPct val="110000"/>
              </a:lnSpc>
              <a:buFont typeface="Wingdings" panose="05000000000000000000" charset="0"/>
              <a:buChar char="Ø"/>
            </a:pPr>
            <a:endParaRPr lang="en-IN" sz="2400" dirty="0">
              <a:latin typeface="Times New Roman" panose="02020603050405020304" pitchFamily="18" charset="0"/>
              <a:cs typeface="Times New Roman" panose="02020603050405020304" pitchFamily="18" charset="0"/>
              <a:sym typeface="+mn-ea"/>
            </a:endParaRPr>
          </a:p>
          <a:p>
            <a:pPr marL="342900" indent="-342900">
              <a:lnSpc>
                <a:spcPct val="110000"/>
              </a:lnSpc>
              <a:buFont typeface="Arial" panose="020B0604020202020204" pitchFamily="34" charset="0"/>
              <a:buChar char="•"/>
            </a:pPr>
            <a:r>
              <a:rPr lang="en-IN" altLang="en-US" sz="2400">
                <a:latin typeface="Times New Roman" panose="02020603050405020304" pitchFamily="18" charset="0"/>
                <a:cs typeface="Times New Roman" panose="02020603050405020304" pitchFamily="18" charset="0"/>
              </a:rPr>
              <a:t>Admin ID - Primary key</a:t>
            </a:r>
            <a:endParaRPr lang="en-IN" altLang="en-US" sz="240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r>
              <a:rPr lang="en-IN" altLang="en-US" sz="2400">
                <a:latin typeface="Times New Roman" panose="02020603050405020304" pitchFamily="18" charset="0"/>
                <a:cs typeface="Times New Roman" panose="02020603050405020304" pitchFamily="18" charset="0"/>
              </a:rPr>
              <a:t>Admin Name - Column</a:t>
            </a:r>
            <a:endParaRPr lang="en-IN" altLang="en-US" sz="2400">
              <a:latin typeface="Times New Roman" panose="02020603050405020304" pitchFamily="18" charset="0"/>
              <a:cs typeface="Times New Roman" panose="02020603050405020304" pitchFamily="18" charset="0"/>
            </a:endParaRPr>
          </a:p>
          <a:p>
            <a:pPr marL="342900" indent="-342900">
              <a:lnSpc>
                <a:spcPct val="110000"/>
              </a:lnSpc>
              <a:buFont typeface="Arial" panose="020B0604020202020204" pitchFamily="34" charset="0"/>
              <a:buChar char="•"/>
            </a:pPr>
            <a:r>
              <a:rPr lang="en-IN" altLang="en-US" sz="2400">
                <a:latin typeface="Times New Roman" panose="02020603050405020304" pitchFamily="18" charset="0"/>
                <a:cs typeface="Times New Roman" panose="02020603050405020304" pitchFamily="18" charset="0"/>
              </a:rPr>
              <a:t>Password - Column</a:t>
            </a:r>
            <a:endParaRPr lang="en-IN" altLang="en-US" sz="2400">
              <a:latin typeface="Times New Roman" panose="02020603050405020304" pitchFamily="18" charset="0"/>
              <a:cs typeface="Times New Roman" panose="02020603050405020304" pitchFamily="18" charset="0"/>
            </a:endParaRPr>
          </a:p>
        </p:txBody>
      </p:sp>
      <p:pic>
        <p:nvPicPr>
          <p:cNvPr id="6" name="Picture 5" descr="1"/>
          <p:cNvPicPr>
            <a:picLocks noChangeAspect="1"/>
          </p:cNvPicPr>
          <p:nvPr/>
        </p:nvPicPr>
        <p:blipFill>
          <a:blip r:embed="rId1"/>
          <a:stretch>
            <a:fillRect/>
          </a:stretch>
        </p:blipFill>
        <p:spPr>
          <a:xfrm>
            <a:off x="1063625" y="1845945"/>
            <a:ext cx="5941060" cy="17399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07720" y="1019175"/>
            <a:ext cx="5478145" cy="583565"/>
          </a:xfrm>
          <a:prstGeom prst="rect">
            <a:avLst/>
          </a:prstGeom>
          <a:noFill/>
        </p:spPr>
        <p:txBody>
          <a:bodyPr wrap="none" rtlCol="0" anchor="t">
            <a:spAutoFit/>
          </a:bodyPr>
          <a:lstStyle/>
          <a:p>
            <a:r>
              <a:rPr lang="en-US" altLang="en-IN" sz="3200" b="1" dirty="0">
                <a:solidFill>
                  <a:srgbClr val="7030A0"/>
                </a:solidFill>
                <a:latin typeface="Times New Roman" panose="02020603050405020304" pitchFamily="18" charset="0"/>
                <a:cs typeface="Times New Roman" panose="02020603050405020304" pitchFamily="18" charset="0"/>
                <a:sym typeface="+mn-ea"/>
              </a:rPr>
              <a:t>Booking Details Entity Class : </a:t>
            </a:r>
            <a:endParaRPr lang="en-US" altLang="en-IN" sz="3200" b="1" dirty="0">
              <a:solidFill>
                <a:srgbClr val="7030A0"/>
              </a:solidFill>
              <a:latin typeface="Times New Roman" panose="02020603050405020304" pitchFamily="18" charset="0"/>
              <a:cs typeface="Times New Roman" panose="02020603050405020304" pitchFamily="18" charset="0"/>
              <a:sym typeface="+mn-ea"/>
            </a:endParaRPr>
          </a:p>
        </p:txBody>
      </p:sp>
      <p:sp>
        <p:nvSpPr>
          <p:cNvPr id="4" name="Text Box 3"/>
          <p:cNvSpPr txBox="1"/>
          <p:nvPr/>
        </p:nvSpPr>
        <p:spPr>
          <a:xfrm>
            <a:off x="923925" y="4528185"/>
            <a:ext cx="9834880" cy="829945"/>
          </a:xfrm>
          <a:prstGeom prst="rect">
            <a:avLst/>
          </a:prstGeom>
          <a:noFill/>
        </p:spPr>
        <p:txBody>
          <a:bodyPr wrap="square" rtlCol="0" anchor="t">
            <a:spAutoFit/>
          </a:bodyPr>
          <a:lstStyle/>
          <a:p>
            <a:pPr marL="285750" indent="-285750">
              <a:buFont typeface="Wingdings" panose="05000000000000000000" charset="0"/>
              <a:buChar char="Ø"/>
            </a:pPr>
            <a:r>
              <a:rPr lang="en-IN" dirty="0">
                <a:latin typeface="Times New Roman" panose="02020603050405020304" pitchFamily="18" charset="0"/>
                <a:cs typeface="Times New Roman" panose="02020603050405020304" pitchFamily="18" charset="0"/>
                <a:sym typeface="+mn-ea"/>
              </a:rPr>
              <a:t> </a:t>
            </a:r>
            <a:r>
              <a:rPr lang="en-IN" sz="2400" dirty="0">
                <a:latin typeface="Times New Roman" panose="02020603050405020304" pitchFamily="18" charset="0"/>
                <a:cs typeface="Times New Roman" panose="02020603050405020304" pitchFamily="18" charset="0"/>
                <a:sym typeface="+mn-ea"/>
              </a:rPr>
              <a:t>Defines the entity with following properties. Booking ID, Booking Date, Booking Time, Total Cost, Bus Number and User ID.</a:t>
            </a:r>
            <a:endParaRPr lang="en-US" sz="2400"/>
          </a:p>
        </p:txBody>
      </p:sp>
      <p:pic>
        <p:nvPicPr>
          <p:cNvPr id="3" name="Picture 2"/>
          <p:cNvPicPr>
            <a:picLocks noChangeAspect="1"/>
          </p:cNvPicPr>
          <p:nvPr/>
        </p:nvPicPr>
        <p:blipFill>
          <a:blip r:embed="rId1"/>
          <a:stretch>
            <a:fillRect/>
          </a:stretch>
        </p:blipFill>
        <p:spPr>
          <a:xfrm>
            <a:off x="992505" y="1861185"/>
            <a:ext cx="8665845" cy="16541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02970" y="873760"/>
            <a:ext cx="4643120" cy="583565"/>
          </a:xfrm>
          <a:prstGeom prst="rect">
            <a:avLst/>
          </a:prstGeom>
          <a:noFill/>
        </p:spPr>
        <p:txBody>
          <a:bodyPr wrap="none" rtlCol="0" anchor="t">
            <a:spAutoFit/>
          </a:bodyPr>
          <a:lstStyle/>
          <a:p>
            <a:r>
              <a:rPr lang="en-US" altLang="en-IN" sz="3200" b="1" dirty="0">
                <a:solidFill>
                  <a:srgbClr val="7030A0"/>
                </a:solidFill>
                <a:latin typeface="Times New Roman" panose="02020603050405020304" pitchFamily="18" charset="0"/>
                <a:cs typeface="Times New Roman" panose="02020603050405020304" pitchFamily="18" charset="0"/>
                <a:sym typeface="+mn-ea"/>
              </a:rPr>
              <a:t>Bus Details Entity Class :</a:t>
            </a:r>
            <a:r>
              <a:rPr lang="en-US" altLang="en-IN" b="1" dirty="0">
                <a:solidFill>
                  <a:srgbClr val="7030A0"/>
                </a:solidFill>
                <a:latin typeface="Times New Roman" panose="02020603050405020304" pitchFamily="18" charset="0"/>
                <a:cs typeface="Times New Roman" panose="02020603050405020304" pitchFamily="18" charset="0"/>
                <a:sym typeface="+mn-ea"/>
              </a:rPr>
              <a:t> </a:t>
            </a:r>
            <a:endParaRPr lang="en-US"/>
          </a:p>
        </p:txBody>
      </p:sp>
      <p:sp>
        <p:nvSpPr>
          <p:cNvPr id="4" name="Text Box 3"/>
          <p:cNvSpPr txBox="1"/>
          <p:nvPr/>
        </p:nvSpPr>
        <p:spPr>
          <a:xfrm>
            <a:off x="591820" y="4516755"/>
            <a:ext cx="10925175" cy="1198880"/>
          </a:xfrm>
          <a:prstGeom prst="rect">
            <a:avLst/>
          </a:prstGeom>
          <a:noFill/>
        </p:spPr>
        <p:txBody>
          <a:bodyPr wrap="square" rtlCol="0" anchor="t">
            <a:spAutoFit/>
          </a:bodyPr>
          <a:lstStyle/>
          <a:p>
            <a:pPr lvl="2" indent="0">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 It has following properties. Bus number, Departure stop, Arrival stop, Available seats, Departure date, Arrival date, Arrival time, Departure time, Bus vendor and Cost.</a:t>
            </a:r>
            <a:endParaRPr lang="en-US" sz="2400" dirty="0"/>
          </a:p>
        </p:txBody>
      </p:sp>
      <p:pic>
        <p:nvPicPr>
          <p:cNvPr id="7" name="Picture 6"/>
          <p:cNvPicPr>
            <a:picLocks noChangeAspect="1"/>
          </p:cNvPicPr>
          <p:nvPr/>
        </p:nvPicPr>
        <p:blipFill>
          <a:blip r:embed="rId1"/>
          <a:stretch>
            <a:fillRect/>
          </a:stretch>
        </p:blipFill>
        <p:spPr>
          <a:xfrm>
            <a:off x="972185" y="1570990"/>
            <a:ext cx="10146030" cy="14135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5025" y="986790"/>
            <a:ext cx="4420235" cy="583565"/>
          </a:xfrm>
          <a:prstGeom prst="rect">
            <a:avLst/>
          </a:prstGeom>
          <a:noFill/>
        </p:spPr>
        <p:txBody>
          <a:bodyPr wrap="none" rtlCol="0" anchor="t">
            <a:spAutoFit/>
          </a:bodyPr>
          <a:lstStyle/>
          <a:p>
            <a:r>
              <a:rPr lang="en-US" altLang="en-IN" sz="3200" b="1" dirty="0">
                <a:solidFill>
                  <a:srgbClr val="7030A0"/>
                </a:solidFill>
                <a:latin typeface="Times New Roman" panose="02020603050405020304" pitchFamily="18" charset="0"/>
                <a:cs typeface="Times New Roman" panose="02020603050405020304" pitchFamily="18" charset="0"/>
                <a:sym typeface="+mn-ea"/>
              </a:rPr>
              <a:t>Passenger Entity Class :</a:t>
            </a:r>
            <a:r>
              <a:rPr lang="en-US" altLang="en-IN" b="1" dirty="0">
                <a:solidFill>
                  <a:srgbClr val="7030A0"/>
                </a:solidFill>
                <a:latin typeface="Times New Roman" panose="02020603050405020304" pitchFamily="18" charset="0"/>
                <a:cs typeface="Times New Roman" panose="02020603050405020304" pitchFamily="18" charset="0"/>
                <a:sym typeface="+mn-ea"/>
              </a:rPr>
              <a:t> </a:t>
            </a:r>
            <a:endParaRPr lang="en-US"/>
          </a:p>
        </p:txBody>
      </p:sp>
      <p:sp>
        <p:nvSpPr>
          <p:cNvPr id="4" name="Text Box 3"/>
          <p:cNvSpPr txBox="1"/>
          <p:nvPr/>
        </p:nvSpPr>
        <p:spPr>
          <a:xfrm>
            <a:off x="584835" y="4744720"/>
            <a:ext cx="9581515" cy="829945"/>
          </a:xfrm>
          <a:prstGeom prst="rect">
            <a:avLst/>
          </a:prstGeom>
          <a:noFill/>
        </p:spPr>
        <p:txBody>
          <a:bodyPr wrap="square" rtlCol="0" anchor="t">
            <a:spAutoFit/>
          </a:bodyPr>
          <a:lstStyle/>
          <a:p>
            <a:pPr marL="1257300" lvl="2" indent="-342900">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 It is defined with following properties Passenger ID, Name, Age and Luggage.</a:t>
            </a:r>
            <a:endParaRPr lang="en-US" sz="2400"/>
          </a:p>
        </p:txBody>
      </p:sp>
      <p:pic>
        <p:nvPicPr>
          <p:cNvPr id="3" name="Picture 2"/>
          <p:cNvPicPr>
            <a:picLocks noChangeAspect="1"/>
          </p:cNvPicPr>
          <p:nvPr/>
        </p:nvPicPr>
        <p:blipFill>
          <a:blip r:embed="rId1"/>
          <a:stretch>
            <a:fillRect/>
          </a:stretch>
        </p:blipFill>
        <p:spPr>
          <a:xfrm>
            <a:off x="1144905" y="1988185"/>
            <a:ext cx="5885180" cy="19996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6610" y="1003300"/>
            <a:ext cx="3494405" cy="583565"/>
          </a:xfrm>
          <a:prstGeom prst="rect">
            <a:avLst/>
          </a:prstGeom>
          <a:noFill/>
        </p:spPr>
        <p:txBody>
          <a:bodyPr wrap="none" rtlCol="0" anchor="t">
            <a:spAutoFit/>
          </a:bodyPr>
          <a:lstStyle/>
          <a:p>
            <a:r>
              <a:rPr lang="en-US" altLang="en-IN" sz="3200" b="1" dirty="0">
                <a:solidFill>
                  <a:srgbClr val="7030A0"/>
                </a:solidFill>
                <a:latin typeface="Times New Roman" panose="02020603050405020304" pitchFamily="18" charset="0"/>
                <a:cs typeface="Times New Roman" panose="02020603050405020304" pitchFamily="18" charset="0"/>
                <a:sym typeface="+mn-ea"/>
              </a:rPr>
              <a:t>User Entity Class :</a:t>
            </a:r>
            <a:r>
              <a:rPr lang="en-US" altLang="en-IN" b="1" dirty="0">
                <a:solidFill>
                  <a:srgbClr val="7030A0"/>
                </a:solidFill>
                <a:latin typeface="Times New Roman" panose="02020603050405020304" pitchFamily="18" charset="0"/>
                <a:cs typeface="Times New Roman" panose="02020603050405020304" pitchFamily="18" charset="0"/>
                <a:sym typeface="+mn-ea"/>
              </a:rPr>
              <a:t> </a:t>
            </a:r>
            <a:endParaRPr lang="en-US"/>
          </a:p>
        </p:txBody>
      </p:sp>
      <p:sp>
        <p:nvSpPr>
          <p:cNvPr id="4" name="Text Box 3"/>
          <p:cNvSpPr txBox="1"/>
          <p:nvPr/>
        </p:nvSpPr>
        <p:spPr>
          <a:xfrm>
            <a:off x="340360" y="4696460"/>
            <a:ext cx="11156950" cy="1198880"/>
          </a:xfrm>
          <a:prstGeom prst="rect">
            <a:avLst/>
          </a:prstGeom>
          <a:noFill/>
        </p:spPr>
        <p:txBody>
          <a:bodyPr wrap="square" rtlCol="0" anchor="t">
            <a:spAutoFit/>
          </a:bodyPr>
          <a:lstStyle/>
          <a:p>
            <a:pPr marL="1257300" lvl="2" indent="-342900">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It has following properties such as User ID, User Name, Password, Email and Phone. User entity is related with Booking details entity in one to many relationship. </a:t>
            </a:r>
            <a:endParaRPr lang="en-US" sz="24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880110" y="1983105"/>
            <a:ext cx="7500620" cy="16236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30885" y="873760"/>
            <a:ext cx="2259330" cy="583565"/>
          </a:xfrm>
          <a:prstGeom prst="rect">
            <a:avLst/>
          </a:prstGeom>
          <a:noFill/>
        </p:spPr>
        <p:txBody>
          <a:bodyPr wrap="non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Dao Layer</a:t>
            </a:r>
            <a:r>
              <a:rPr lang="en-US" altLang="en-IN" sz="3200" b="1" dirty="0">
                <a:solidFill>
                  <a:srgbClr val="7030A0"/>
                </a:solidFill>
                <a:latin typeface="Times New Roman" panose="02020603050405020304" pitchFamily="18" charset="0"/>
                <a:cs typeface="Times New Roman" panose="02020603050405020304" pitchFamily="18" charset="0"/>
                <a:sym typeface="+mn-ea"/>
              </a:rPr>
              <a:t> :</a:t>
            </a:r>
            <a:endParaRPr lang="en-US" sz="3200"/>
          </a:p>
        </p:txBody>
      </p:sp>
      <p:sp>
        <p:nvSpPr>
          <p:cNvPr id="4" name="Text Box 3"/>
          <p:cNvSpPr txBox="1"/>
          <p:nvPr/>
        </p:nvSpPr>
        <p:spPr>
          <a:xfrm>
            <a:off x="730885" y="1666875"/>
            <a:ext cx="10634345" cy="4965065"/>
          </a:xfrm>
          <a:prstGeom prst="rect">
            <a:avLst/>
          </a:prstGeom>
          <a:noFill/>
        </p:spPr>
        <p:txBody>
          <a:bodyPr wrap="square" rtlCol="0" anchor="t">
            <a:spAutoFit/>
          </a:bodyPr>
          <a:lstStyle/>
          <a:p>
            <a:pPr marL="342900" indent="-342900">
              <a:lnSpc>
                <a:spcPct val="12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Data Access Object (DAO) pattern is a structural pattern that allows to isolate the application/business layer from persistence layer using an abstract API.</a:t>
            </a:r>
            <a:endParaRPr lang="en-US" sz="2400" dirty="0">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It is used to abstract the retrieval of data from a data resource such as a Database.</a:t>
            </a:r>
            <a:endParaRPr lang="en-US" sz="2400" dirty="0">
              <a:latin typeface="Times New Roman" panose="02020603050405020304" pitchFamily="18" charset="0"/>
              <a:cs typeface="Times New Roman" panose="02020603050405020304" pitchFamily="18" charset="0"/>
              <a:sym typeface="+mn-ea"/>
            </a:endParaRPr>
          </a:p>
          <a:p>
            <a:pPr marL="342900" indent="-342900">
              <a:lnSpc>
                <a:spcPct val="12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rPr>
              <a:t>All the entity classes are extended to JPA repository in order to perform CRUD operations.</a:t>
            </a:r>
            <a:endParaRPr lang="en-US" sz="2400" dirty="0">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This application has DAO classes (or interfaces) for the defined entities, which are</a:t>
            </a:r>
            <a:endParaRPr lang="en-IN" sz="2400" dirty="0">
              <a:latin typeface="Times New Roman" panose="02020603050405020304" pitchFamily="18" charset="0"/>
              <a:cs typeface="Times New Roman" panose="02020603050405020304" pitchFamily="18" charset="0"/>
            </a:endParaRPr>
          </a:p>
          <a:p>
            <a:pPr marL="1257300" lvl="2"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Admin DAO</a:t>
            </a:r>
            <a:endParaRPr lang="en-IN" sz="2400" dirty="0">
              <a:latin typeface="Times New Roman" panose="02020603050405020304" pitchFamily="18" charset="0"/>
              <a:cs typeface="Times New Roman" panose="02020603050405020304" pitchFamily="18" charset="0"/>
            </a:endParaRPr>
          </a:p>
          <a:p>
            <a:pPr marL="1257300" lvl="2"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User DAO</a:t>
            </a:r>
            <a:endParaRPr lang="en-IN" sz="2400" dirty="0">
              <a:latin typeface="Times New Roman" panose="02020603050405020304" pitchFamily="18" charset="0"/>
              <a:cs typeface="Times New Roman" panose="02020603050405020304" pitchFamily="18" charset="0"/>
            </a:endParaRPr>
          </a:p>
          <a:p>
            <a:pPr marL="1257300" lvl="2"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Bus Details DAO</a:t>
            </a:r>
            <a:endParaRPr lang="en-IN" sz="2400" dirty="0">
              <a:latin typeface="Times New Roman" panose="02020603050405020304" pitchFamily="18" charset="0"/>
              <a:cs typeface="Times New Roman" panose="02020603050405020304" pitchFamily="18" charset="0"/>
            </a:endParaRPr>
          </a:p>
          <a:p>
            <a:pPr marL="1257300" lvl="2"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Booking Details DAO</a:t>
            </a:r>
            <a:endParaRPr lang="en-IN" sz="2400" dirty="0">
              <a:latin typeface="Times New Roman" panose="02020603050405020304" pitchFamily="18" charset="0"/>
              <a:cs typeface="Times New Roman" panose="02020603050405020304" pitchFamily="18" charset="0"/>
            </a:endParaRPr>
          </a:p>
          <a:p>
            <a:pPr marL="1257300" lvl="2" indent="-457200">
              <a:lnSpc>
                <a:spcPct val="120000"/>
              </a:lnSpc>
              <a:buFont typeface="+mj-lt"/>
              <a:buAutoNum type="arabicPeriod"/>
            </a:pPr>
            <a:r>
              <a:rPr lang="en-IN" sz="2400" dirty="0">
                <a:latin typeface="Times New Roman" panose="02020603050405020304" pitchFamily="18" charset="0"/>
                <a:cs typeface="Times New Roman" panose="02020603050405020304" pitchFamily="18" charset="0"/>
                <a:sym typeface="+mn-ea"/>
              </a:rPr>
              <a:t>Passenger DAO</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62940" y="906145"/>
            <a:ext cx="3592195" cy="583565"/>
          </a:xfrm>
          <a:prstGeom prst="rect">
            <a:avLst/>
          </a:prstGeom>
          <a:noFill/>
        </p:spPr>
        <p:txBody>
          <a:bodyPr wrap="non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Exception Module</a:t>
            </a:r>
            <a:r>
              <a:rPr lang="en-US" altLang="en-IN" sz="3200" b="1" dirty="0">
                <a:solidFill>
                  <a:srgbClr val="7030A0"/>
                </a:solidFill>
                <a:latin typeface="Times New Roman" panose="02020603050405020304" pitchFamily="18" charset="0"/>
                <a:cs typeface="Times New Roman" panose="02020603050405020304" pitchFamily="18" charset="0"/>
                <a:sym typeface="+mn-ea"/>
              </a:rPr>
              <a:t> :</a:t>
            </a:r>
            <a:endParaRPr lang="en-US" sz="3200"/>
          </a:p>
        </p:txBody>
      </p:sp>
      <p:sp>
        <p:nvSpPr>
          <p:cNvPr id="3" name="Text Box 2"/>
          <p:cNvSpPr txBox="1"/>
          <p:nvPr/>
        </p:nvSpPr>
        <p:spPr>
          <a:xfrm>
            <a:off x="827405" y="1812290"/>
            <a:ext cx="9166860" cy="4523105"/>
          </a:xfrm>
          <a:prstGeom prst="rect">
            <a:avLst/>
          </a:prstGeom>
          <a:noFill/>
        </p:spPr>
        <p:txBody>
          <a:bodyPr wrap="square" rtlCol="0" anchor="t">
            <a:spAutoFit/>
          </a:bodyPr>
          <a:lstStyle/>
          <a:p>
            <a:pPr marL="342900" indent="-342900">
              <a:lnSpc>
                <a:spcPct val="15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Exception module has all the exception handling classes defined, that are used in this application.</a:t>
            </a:r>
            <a:endParaRPr lang="en-US" sz="24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It provides the proper exception messages and error propagation mechanisms.</a:t>
            </a:r>
            <a:endParaRPr lang="en-IN" sz="2400" dirty="0">
              <a:latin typeface="Times New Roman" panose="02020603050405020304" pitchFamily="18" charset="0"/>
              <a:cs typeface="Times New Roman" panose="02020603050405020304" pitchFamily="18" charset="0"/>
              <a:sym typeface="+mn-ea"/>
            </a:endParaRPr>
          </a:p>
          <a:p>
            <a:pPr marL="342900" indent="-342900">
              <a:lnSpc>
                <a:spcPct val="150000"/>
              </a:lnSpc>
              <a:buFont typeface="Wingdings" panose="05000000000000000000" charset="0"/>
              <a:buChar char="Ø"/>
            </a:pPr>
            <a:r>
              <a:rPr lang="en-US" altLang="en-IN" sz="2400" dirty="0">
                <a:latin typeface="Times New Roman" panose="02020603050405020304" pitchFamily="18" charset="0"/>
                <a:cs typeface="Times New Roman" panose="02020603050405020304" pitchFamily="18" charset="0"/>
                <a:sym typeface="+mn-ea"/>
              </a:rPr>
              <a:t>All the exception Classes will implement runtime exception.</a:t>
            </a:r>
            <a:endParaRPr lang="en-IN" sz="24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charset="0"/>
              <a:buChar char="Ø"/>
            </a:pPr>
            <a:r>
              <a:rPr lang="en-IN" sz="2400" dirty="0">
                <a:latin typeface="Times New Roman" panose="02020603050405020304" pitchFamily="18" charset="0"/>
                <a:cs typeface="Times New Roman" panose="02020603050405020304" pitchFamily="18" charset="0"/>
                <a:sym typeface="+mn-ea"/>
              </a:rPr>
              <a:t>Some of the exception handling classes used in the application are AdminDoesnotExist, NullAdmin, RecordNotFound, RecordAlreadyPresent, UserAlredyExist and etc.</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716280" y="728980"/>
            <a:ext cx="3907155" cy="583565"/>
          </a:xfrm>
          <a:prstGeom prst="rect">
            <a:avLst/>
          </a:prstGeom>
          <a:noFill/>
        </p:spPr>
        <p:txBody>
          <a:bodyPr wrap="square" rtlCol="0" anchor="t">
            <a:spAutoFit/>
          </a:bodyPr>
          <a:lstStyle/>
          <a:p>
            <a:r>
              <a:rPr lang="en-IN" sz="3200" b="1" dirty="0">
                <a:solidFill>
                  <a:srgbClr val="7030A0"/>
                </a:solidFill>
                <a:latin typeface="Times New Roman" panose="02020603050405020304" pitchFamily="18" charset="0"/>
                <a:cs typeface="Times New Roman" panose="02020603050405020304" pitchFamily="18" charset="0"/>
                <a:sym typeface="+mn-ea"/>
              </a:rPr>
              <a:t>TEAM MEMBERS</a:t>
            </a:r>
            <a:endParaRPr lang="en-US" sz="320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nvGraphicFramePr>
        <p:xfrm>
          <a:off x="856615" y="1537970"/>
          <a:ext cx="10227945" cy="5050155"/>
        </p:xfrm>
        <a:graphic>
          <a:graphicData uri="http://schemas.openxmlformats.org/drawingml/2006/table">
            <a:tbl>
              <a:tblPr firstRow="1" bandRow="1">
                <a:tableStyleId>{21E4AEA4-8DFA-4A89-87EB-49C32662AFE0}</a:tableStyleId>
              </a:tblPr>
              <a:tblGrid>
                <a:gridCol w="5130800"/>
                <a:gridCol w="5097145"/>
              </a:tblGrid>
              <a:tr h="419735">
                <a:tc>
                  <a:txBody>
                    <a:bodyPr/>
                    <a:lstStyle/>
                    <a:p>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Employee ID</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Name</a:t>
                      </a:r>
                      <a:endParaRPr lang="en-IN" sz="2000" dirty="0">
                        <a:latin typeface="Times New Roman" panose="02020603050405020304" pitchFamily="18" charset="0"/>
                        <a:cs typeface="Times New Roman" panose="02020603050405020304" pitchFamily="18" charset="0"/>
                      </a:endParaRPr>
                    </a:p>
                  </a:txBody>
                  <a:tcPr/>
                </a:tc>
              </a:tr>
              <a:tr h="420370">
                <a:tc>
                  <a:txBody>
                    <a:bodyPr/>
                    <a:lstStyle/>
                    <a:p>
                      <a:r>
                        <a:rPr lang="en-IN" sz="2000" baseline="0" dirty="0">
                          <a:latin typeface="Times New Roman" panose="02020603050405020304" pitchFamily="18" charset="0"/>
                          <a:cs typeface="Times New Roman" panose="02020603050405020304" pitchFamily="18" charset="0"/>
                        </a:rPr>
                        <a:t>                2496219</a:t>
                      </a:r>
                      <a:r>
                        <a:rPr lang="en-US" altLang="en-IN" sz="2000" baseline="0" dirty="0">
                          <a:latin typeface="Times New Roman" panose="02020603050405020304" pitchFamily="18" charset="0"/>
                          <a:cs typeface="Times New Roman" panose="02020603050405020304" pitchFamily="18" charset="0"/>
                        </a:rPr>
                        <a:t> </a:t>
                      </a:r>
                      <a:endParaRPr lang="en-US" altLang="en-IN" sz="2000" baseline="0" dirty="0">
                        <a:latin typeface="Times New Roman" panose="02020603050405020304" pitchFamily="18" charset="0"/>
                        <a:cs typeface="Times New Roman" panose="02020603050405020304" pitchFamily="18" charset="0"/>
                      </a:endParaRPr>
                    </a:p>
                  </a:txBody>
                  <a:tcPr/>
                </a:tc>
                <a:tc>
                  <a:txBody>
                    <a:bodyPr/>
                    <a:lstStyle/>
                    <a:p>
                      <a:pPr algn="l">
                        <a:buNone/>
                      </a:pPr>
                      <a:r>
                        <a:rPr lang="en-US" altLang="en-IN" sz="2000" dirty="0">
                          <a:latin typeface="Times New Roman" panose="02020603050405020304" pitchFamily="18" charset="0"/>
                          <a:cs typeface="Times New Roman" panose="02020603050405020304" pitchFamily="18" charset="0"/>
                        </a:rPr>
                        <a:t>D</a:t>
                      </a:r>
                      <a:r>
                        <a:rPr lang="en-IN" sz="2000" dirty="0">
                          <a:latin typeface="Times New Roman" panose="02020603050405020304" pitchFamily="18" charset="0"/>
                          <a:cs typeface="Times New Roman" panose="02020603050405020304" pitchFamily="18" charset="0"/>
                        </a:rPr>
                        <a:t> Nandhakumar</a:t>
                      </a:r>
                      <a:endParaRPr lang="en-IN" sz="2000" dirty="0">
                        <a:latin typeface="Times New Roman" panose="02020603050405020304" pitchFamily="18" charset="0"/>
                        <a:cs typeface="Times New Roman" panose="02020603050405020304" pitchFamily="18" charset="0"/>
                      </a:endParaRPr>
                    </a:p>
                  </a:txBody>
                  <a:tcPr/>
                </a:tc>
              </a:tr>
              <a:tr h="419100">
                <a:tc>
                  <a:txBody>
                    <a:bodyPr/>
                    <a:lstStyle/>
                    <a:p>
                      <a:r>
                        <a:rPr lang="en-IN" sz="2000" dirty="0">
                          <a:latin typeface="Times New Roman" panose="02020603050405020304" pitchFamily="18" charset="0"/>
                          <a:cs typeface="Times New Roman" panose="02020603050405020304" pitchFamily="18" charset="0"/>
                        </a:rPr>
                        <a:t>                2495940</a:t>
                      </a:r>
                      <a:endParaRPr lang="en-IN" sz="2000" dirty="0">
                        <a:latin typeface="Times New Roman" panose="02020603050405020304" pitchFamily="18" charset="0"/>
                        <a:cs typeface="Times New Roman" panose="02020603050405020304" pitchFamily="18" charset="0"/>
                      </a:endParaRPr>
                    </a:p>
                  </a:txBody>
                  <a:tcPr/>
                </a:tc>
                <a:tc>
                  <a:txBody>
                    <a:bodyPr/>
                    <a:lstStyle/>
                    <a:p>
                      <a:pPr algn="l"/>
                      <a:r>
                        <a:rPr lang="en-IN" sz="2000" dirty="0">
                          <a:latin typeface="Times New Roman" panose="02020603050405020304" pitchFamily="18" charset="0"/>
                          <a:cs typeface="Times New Roman" panose="02020603050405020304" pitchFamily="18" charset="0"/>
                        </a:rPr>
                        <a:t>Parise Ramesh</a:t>
                      </a:r>
                      <a:endParaRPr lang="en-IN" sz="2000" dirty="0">
                        <a:latin typeface="Times New Roman" panose="02020603050405020304" pitchFamily="18" charset="0"/>
                        <a:cs typeface="Times New Roman" panose="02020603050405020304" pitchFamily="18" charset="0"/>
                      </a:endParaRPr>
                    </a:p>
                  </a:txBody>
                  <a:tcPr/>
                </a:tc>
              </a:tr>
              <a:tr h="419735">
                <a:tc>
                  <a:txBody>
                    <a:bodyPr/>
                    <a:lstStyle/>
                    <a:p>
                      <a:r>
                        <a:rPr lang="en-IN" sz="2000" dirty="0">
                          <a:latin typeface="Times New Roman" panose="02020603050405020304" pitchFamily="18" charset="0"/>
                          <a:cs typeface="Times New Roman" panose="02020603050405020304" pitchFamily="18" charset="0"/>
                        </a:rPr>
                        <a:t>                2496155</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Padileti Sandeep Reddy</a:t>
                      </a:r>
                      <a:endParaRPr lang="en-IN" sz="2000" dirty="0">
                        <a:latin typeface="Times New Roman" panose="02020603050405020304" pitchFamily="18" charset="0"/>
                        <a:cs typeface="Times New Roman" panose="02020603050405020304" pitchFamily="18" charset="0"/>
                      </a:endParaRPr>
                    </a:p>
                  </a:txBody>
                  <a:tcPr/>
                </a:tc>
              </a:tr>
              <a:tr h="419735">
                <a:tc>
                  <a:txBody>
                    <a:bodyPr/>
                    <a:lstStyle/>
                    <a:p>
                      <a:r>
                        <a:rPr lang="en-IN" sz="2000" dirty="0">
                          <a:latin typeface="Times New Roman" panose="02020603050405020304" pitchFamily="18" charset="0"/>
                          <a:cs typeface="Times New Roman" panose="02020603050405020304" pitchFamily="18" charset="0"/>
                        </a:rPr>
                        <a:t>                2496160</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Gillella Jagadeshwar Reddy</a:t>
                      </a:r>
                      <a:endParaRPr lang="en-IN" sz="2000" dirty="0">
                        <a:latin typeface="Times New Roman" panose="02020603050405020304" pitchFamily="18" charset="0"/>
                        <a:cs typeface="Times New Roman" panose="02020603050405020304" pitchFamily="18" charset="0"/>
                      </a:endParaRPr>
                    </a:p>
                  </a:txBody>
                  <a:tcPr/>
                </a:tc>
              </a:tr>
              <a:tr h="419735">
                <a:tc>
                  <a:txBody>
                    <a:bodyPr/>
                    <a:lstStyle/>
                    <a:p>
                      <a:r>
                        <a:rPr lang="en-IN" sz="2000" dirty="0">
                          <a:latin typeface="Times New Roman" panose="02020603050405020304" pitchFamily="18" charset="0"/>
                          <a:cs typeface="Times New Roman" panose="02020603050405020304" pitchFamily="18" charset="0"/>
                        </a:rPr>
                        <a:t>                2498756</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Vignesh Raaj N S</a:t>
                      </a:r>
                      <a:endParaRPr lang="en-IN" sz="2000" dirty="0">
                        <a:latin typeface="Times New Roman" panose="02020603050405020304" pitchFamily="18" charset="0"/>
                        <a:cs typeface="Times New Roman" panose="02020603050405020304" pitchFamily="18" charset="0"/>
                      </a:endParaRPr>
                    </a:p>
                  </a:txBody>
                  <a:tcPr/>
                </a:tc>
              </a:tr>
              <a:tr h="419100">
                <a:tc>
                  <a:txBody>
                    <a:bodyPr/>
                    <a:lstStyle/>
                    <a:p>
                      <a:r>
                        <a:rPr lang="en-IN" sz="2000" dirty="0">
                          <a:latin typeface="Times New Roman" panose="02020603050405020304" pitchFamily="18" charset="0"/>
                          <a:cs typeface="Times New Roman" panose="02020603050405020304" pitchFamily="18" charset="0"/>
                        </a:rPr>
                        <a:t>                2499237</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vayyeti mahija</a:t>
                      </a:r>
                      <a:endParaRPr lang="en-IN" sz="2000" dirty="0">
                        <a:latin typeface="Times New Roman" panose="02020603050405020304" pitchFamily="18" charset="0"/>
                        <a:cs typeface="Times New Roman" panose="02020603050405020304" pitchFamily="18" charset="0"/>
                      </a:endParaRPr>
                    </a:p>
                  </a:txBody>
                  <a:tcPr/>
                </a:tc>
              </a:tr>
              <a:tr h="419735">
                <a:tc>
                  <a:txBody>
                    <a:bodyPr/>
                    <a:lstStyle/>
                    <a:p>
                      <a:r>
                        <a:rPr lang="en-IN" sz="2000" dirty="0">
                          <a:latin typeface="Times New Roman" panose="02020603050405020304" pitchFamily="18" charset="0"/>
                          <a:cs typeface="Times New Roman" panose="02020603050405020304" pitchFamily="18" charset="0"/>
                        </a:rPr>
                        <a:t>                2496003</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Undavalli Tejendra</a:t>
                      </a:r>
                      <a:endParaRPr lang="en-IN" sz="2000" dirty="0">
                        <a:latin typeface="Times New Roman" panose="02020603050405020304" pitchFamily="18" charset="0"/>
                        <a:cs typeface="Times New Roman" panose="02020603050405020304" pitchFamily="18" charset="0"/>
                      </a:endParaRPr>
                    </a:p>
                  </a:txBody>
                  <a:tcPr/>
                </a:tc>
              </a:tr>
              <a:tr h="419735">
                <a:tc>
                  <a:txBody>
                    <a:bodyPr/>
                    <a:lstStyle/>
                    <a:p>
                      <a:r>
                        <a:rPr lang="en-IN" sz="2000" dirty="0">
                          <a:latin typeface="Times New Roman" panose="02020603050405020304" pitchFamily="18" charset="0"/>
                          <a:cs typeface="Times New Roman" panose="02020603050405020304" pitchFamily="18" charset="0"/>
                        </a:rPr>
                        <a:t>                2496138</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Gummadipudi Goutham (Backend Lead)</a:t>
                      </a:r>
                      <a:endParaRPr lang="en-IN" sz="2000" dirty="0">
                        <a:latin typeface="Times New Roman" panose="02020603050405020304" pitchFamily="18" charset="0"/>
                        <a:cs typeface="Times New Roman" panose="02020603050405020304" pitchFamily="18" charset="0"/>
                      </a:endParaRPr>
                    </a:p>
                  </a:txBody>
                  <a:tcPr/>
                </a:tc>
              </a:tr>
              <a:tr h="419735">
                <a:tc>
                  <a:txBody>
                    <a:bodyPr/>
                    <a:lstStyle/>
                    <a:p>
                      <a:r>
                        <a:rPr lang="en-IN" sz="2000" dirty="0">
                          <a:latin typeface="Times New Roman" panose="02020603050405020304" pitchFamily="18" charset="0"/>
                          <a:cs typeface="Times New Roman" panose="02020603050405020304" pitchFamily="18" charset="0"/>
                        </a:rPr>
                        <a:t>                2499086</a:t>
                      </a:r>
                      <a:endParaRPr lang="en-IN" sz="2000" dirty="0">
                        <a:latin typeface="Times New Roman" panose="02020603050405020304" pitchFamily="18" charset="0"/>
                        <a:cs typeface="Times New Roman" panose="02020603050405020304" pitchFamily="18" charset="0"/>
                      </a:endParaRPr>
                    </a:p>
                  </a:txBody>
                  <a:tcPr anchor="b"/>
                </a:tc>
                <a:tc>
                  <a:txBody>
                    <a:bodyPr/>
                    <a:lstStyle/>
                    <a:p>
                      <a:r>
                        <a:rPr lang="en-IN" sz="2000" dirty="0">
                          <a:latin typeface="Times New Roman" panose="02020603050405020304" pitchFamily="18" charset="0"/>
                          <a:cs typeface="Times New Roman" panose="02020603050405020304" pitchFamily="18" charset="0"/>
                        </a:rPr>
                        <a:t>Rajagopal Saikrishna (Frontend Lead)</a:t>
                      </a:r>
                      <a:endParaRPr lang="en-IN" sz="2000" dirty="0">
                        <a:latin typeface="Times New Roman" panose="02020603050405020304" pitchFamily="18" charset="0"/>
                        <a:cs typeface="Times New Roman" panose="02020603050405020304" pitchFamily="18" charset="0"/>
                      </a:endParaRPr>
                    </a:p>
                  </a:txBody>
                  <a:tcPr/>
                </a:tc>
              </a:tr>
              <a:tr h="419735">
                <a:tc>
                  <a:txBody>
                    <a:bodyPr/>
                    <a:lstStyle/>
                    <a:p>
                      <a:r>
                        <a:rPr lang="en-IN" sz="2000" dirty="0">
                          <a:latin typeface="Times New Roman" panose="02020603050405020304" pitchFamily="18" charset="0"/>
                          <a:cs typeface="Times New Roman" panose="02020603050405020304" pitchFamily="18" charset="0"/>
                        </a:rPr>
                        <a:t>                2499261</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Reddy Vari Vishnu Sai Abhilash Reddy</a:t>
                      </a:r>
                      <a:endParaRPr lang="en-IN" sz="2000" dirty="0">
                        <a:latin typeface="Times New Roman" panose="02020603050405020304" pitchFamily="18" charset="0"/>
                        <a:cs typeface="Times New Roman" panose="02020603050405020304" pitchFamily="18" charset="0"/>
                      </a:endParaRPr>
                    </a:p>
                  </a:txBody>
                  <a:tcPr anchor="b"/>
                </a:tc>
              </a:tr>
              <a:tr h="433705">
                <a:tc>
                  <a:txBody>
                    <a:bodyPr/>
                    <a:lstStyle/>
                    <a:p>
                      <a:r>
                        <a:rPr lang="en-US" altLang="en-IN" sz="2000" dirty="0">
                          <a:latin typeface="Times New Roman" panose="02020603050405020304" pitchFamily="18" charset="0"/>
                          <a:cs typeface="Times New Roman" panose="02020603050405020304" pitchFamily="18" charset="0"/>
                        </a:rPr>
                        <a:t>                2496188</a:t>
                      </a:r>
                      <a:endParaRPr lang="en-US" alt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Manish Kumar (TEAM LEAD)</a:t>
                      </a:r>
                      <a:endParaRPr lang="en-IN" sz="20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98500" y="890270"/>
            <a:ext cx="2406650" cy="583565"/>
          </a:xfrm>
          <a:prstGeom prst="rect">
            <a:avLst/>
          </a:prstGeom>
          <a:noFill/>
        </p:spPr>
        <p:txBody>
          <a:bodyPr wrap="non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Util Module</a:t>
            </a:r>
            <a:r>
              <a:rPr lang="en-US" altLang="en-IN" sz="3200" b="1" dirty="0">
                <a:solidFill>
                  <a:srgbClr val="7030A0"/>
                </a:solidFill>
                <a:latin typeface="Times New Roman" panose="02020603050405020304" pitchFamily="18" charset="0"/>
                <a:cs typeface="Times New Roman" panose="02020603050405020304" pitchFamily="18" charset="0"/>
                <a:sym typeface="+mn-ea"/>
              </a:rPr>
              <a:t>:</a:t>
            </a:r>
            <a:endParaRPr lang="en-US" sz="3200"/>
          </a:p>
        </p:txBody>
      </p:sp>
      <p:sp>
        <p:nvSpPr>
          <p:cNvPr id="3" name="Text Box 2"/>
          <p:cNvSpPr txBox="1"/>
          <p:nvPr/>
        </p:nvSpPr>
        <p:spPr>
          <a:xfrm>
            <a:off x="907415" y="1600200"/>
            <a:ext cx="10085705" cy="4225290"/>
          </a:xfrm>
          <a:prstGeom prst="rect">
            <a:avLst/>
          </a:prstGeom>
          <a:noFill/>
        </p:spPr>
        <p:txBody>
          <a:bodyPr wrap="square" rtlCol="0" anchor="t">
            <a:spAutoFit/>
          </a:bodyPr>
          <a:lstStyle/>
          <a:p>
            <a:pPr marL="342900" indent="-342900">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This module has two classes.</a:t>
            </a:r>
            <a:endParaRPr lang="en-US" sz="2400" dirty="0">
              <a:latin typeface="Times New Roman" panose="02020603050405020304" pitchFamily="18" charset="0"/>
              <a:cs typeface="Times New Roman" panose="02020603050405020304" pitchFamily="18" charset="0"/>
            </a:endParaRPr>
          </a:p>
          <a:p>
            <a:pPr marL="1257300" lvl="2" indent="-457200">
              <a:lnSpc>
                <a:spcPct val="16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Admin Authorization (AdminAuth) </a:t>
            </a:r>
            <a:endParaRPr lang="en-US" sz="2400" dirty="0">
              <a:latin typeface="Times New Roman" panose="02020603050405020304" pitchFamily="18" charset="0"/>
              <a:cs typeface="Times New Roman" panose="02020603050405020304" pitchFamily="18" charset="0"/>
            </a:endParaRPr>
          </a:p>
          <a:p>
            <a:pPr marL="1257300" lvl="2" indent="-457200">
              <a:lnSpc>
                <a:spcPct val="16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User Authorization (UserAuth)</a:t>
            </a:r>
            <a:endParaRPr lang="en-US" sz="2400" dirty="0">
              <a:latin typeface="Times New Roman" panose="02020603050405020304" pitchFamily="18" charset="0"/>
              <a:cs typeface="Times New Roman" panose="02020603050405020304" pitchFamily="18" charset="0"/>
            </a:endParaRPr>
          </a:p>
          <a:p>
            <a:pPr marL="342900" indent="-342900">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Both of these classes are used to set the Authorization values for the 2 entities namely Admin and User.</a:t>
            </a:r>
            <a:endParaRPr lang="en-US" sz="2400" dirty="0">
              <a:latin typeface="Times New Roman" panose="02020603050405020304" pitchFamily="18" charset="0"/>
              <a:cs typeface="Times New Roman" panose="02020603050405020304" pitchFamily="18" charset="0"/>
            </a:endParaRPr>
          </a:p>
          <a:p>
            <a:pPr marL="342900" indent="-342900">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Admin entity has Admin ID and Password for </a:t>
            </a:r>
            <a:r>
              <a:rPr lang="en-IN" altLang="en-US" sz="2400" dirty="0">
                <a:latin typeface="Times New Roman" panose="02020603050405020304" pitchFamily="18" charset="0"/>
                <a:cs typeface="Times New Roman" panose="02020603050405020304" pitchFamily="18" charset="0"/>
                <a:sym typeface="+mn-ea"/>
              </a:rPr>
              <a:t>admin login</a:t>
            </a:r>
            <a:r>
              <a:rPr lang="en-US" sz="2400" dirty="0">
                <a:latin typeface="Times New Roman" panose="02020603050405020304" pitchFamily="18" charset="0"/>
                <a:cs typeface="Times New Roman" panose="02020603050405020304" pitchFamily="18" charset="0"/>
                <a:sym typeface="+mn-ea"/>
              </a:rPr>
              <a:t>.</a:t>
            </a:r>
            <a:endParaRPr lang="en-US" sz="2400" dirty="0">
              <a:latin typeface="Times New Roman" panose="02020603050405020304" pitchFamily="18" charset="0"/>
              <a:cs typeface="Times New Roman" panose="02020603050405020304" pitchFamily="18" charset="0"/>
            </a:endParaRPr>
          </a:p>
          <a:p>
            <a:pPr marL="342900" indent="-342900">
              <a:lnSpc>
                <a:spcPct val="16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User entity has User ID and Password for user </a:t>
            </a:r>
            <a:r>
              <a:rPr lang="en-IN" altLang="en-US" sz="2400" dirty="0">
                <a:latin typeface="Times New Roman" panose="02020603050405020304" pitchFamily="18" charset="0"/>
                <a:cs typeface="Times New Roman" panose="02020603050405020304" pitchFamily="18" charset="0"/>
                <a:sym typeface="+mn-ea"/>
              </a:rPr>
              <a:t>logi</a:t>
            </a:r>
            <a:r>
              <a:rPr lang="en-US" sz="2400" dirty="0">
                <a:latin typeface="Times New Roman" panose="02020603050405020304" pitchFamily="18" charset="0"/>
                <a:cs typeface="Times New Roman" panose="02020603050405020304" pitchFamily="18" charset="0"/>
                <a:sym typeface="+mn-ea"/>
              </a:rPr>
              <a:t>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81990" y="826135"/>
            <a:ext cx="8107045" cy="583565"/>
          </a:xfrm>
          <a:prstGeom prst="rect">
            <a:avLst/>
          </a:prstGeom>
          <a:noFill/>
        </p:spPr>
        <p:txBody>
          <a:bodyPr wrap="non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Service and Service Implimentation Modules</a:t>
            </a:r>
            <a:r>
              <a:rPr lang="en-US" altLang="en-IN" sz="3200" b="1" dirty="0">
                <a:solidFill>
                  <a:srgbClr val="7030A0"/>
                </a:solidFill>
                <a:latin typeface="Times New Roman" panose="02020603050405020304" pitchFamily="18" charset="0"/>
                <a:cs typeface="Times New Roman" panose="02020603050405020304" pitchFamily="18" charset="0"/>
                <a:sym typeface="+mn-ea"/>
              </a:rPr>
              <a:t>:</a:t>
            </a:r>
            <a:endParaRPr lang="en-US" sz="3200"/>
          </a:p>
        </p:txBody>
      </p:sp>
      <p:sp>
        <p:nvSpPr>
          <p:cNvPr id="3" name="Text Box 2"/>
          <p:cNvSpPr txBox="1"/>
          <p:nvPr/>
        </p:nvSpPr>
        <p:spPr>
          <a:xfrm>
            <a:off x="901700" y="1614805"/>
            <a:ext cx="10843895" cy="4892675"/>
          </a:xfrm>
          <a:prstGeom prst="rect">
            <a:avLst/>
          </a:prstGeom>
          <a:noFill/>
        </p:spPr>
        <p:txBody>
          <a:bodyPr wrap="square" rtlCol="0" anchor="t">
            <a:spAutoFit/>
          </a:bodyPr>
          <a:lstStyle/>
          <a:p>
            <a:r>
              <a:rPr lang="en-US" sz="2400" b="1" u="sng" dirty="0">
                <a:latin typeface="Times New Roman" panose="02020603050405020304" pitchFamily="18" charset="0"/>
                <a:cs typeface="Times New Roman" panose="02020603050405020304" pitchFamily="18" charset="0"/>
                <a:sym typeface="+mn-ea"/>
              </a:rPr>
              <a:t>Service</a:t>
            </a:r>
            <a:r>
              <a:rPr lang="en-US" sz="2400" b="1" dirty="0">
                <a:latin typeface="Times New Roman" panose="02020603050405020304" pitchFamily="18" charset="0"/>
                <a:cs typeface="Times New Roman" panose="02020603050405020304" pitchFamily="18" charset="0"/>
                <a:sym typeface="+mn-ea"/>
              </a:rPr>
              <a:t>:</a:t>
            </a:r>
            <a:r>
              <a:rPr lang="en-US" sz="2400" dirty="0">
                <a:latin typeface="Times New Roman" panose="02020603050405020304" pitchFamily="18" charset="0"/>
                <a:cs typeface="Times New Roman" panose="02020603050405020304" pitchFamily="18" charset="0"/>
                <a:sym typeface="+mn-ea"/>
              </a:rPr>
              <a:t> The Service module declares the methods that are used by the entities.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sym typeface="+mn-ea"/>
              </a:rPr>
              <a:t>Service module declares </a:t>
            </a:r>
            <a:r>
              <a:rPr lang="en-US" sz="2400" u="sng" dirty="0">
                <a:latin typeface="Times New Roman" panose="02020603050405020304" pitchFamily="18" charset="0"/>
                <a:cs typeface="Times New Roman" panose="02020603050405020304" pitchFamily="18" charset="0"/>
                <a:sym typeface="+mn-ea"/>
              </a:rPr>
              <a:t>Admin Service</a:t>
            </a:r>
            <a:r>
              <a:rPr lang="en-US" sz="2400" dirty="0">
                <a:latin typeface="Times New Roman" panose="02020603050405020304" pitchFamily="18" charset="0"/>
                <a:cs typeface="Times New Roman" panose="02020603050405020304" pitchFamily="18" charset="0"/>
                <a:sym typeface="+mn-ea"/>
              </a:rPr>
              <a:t> and </a:t>
            </a:r>
            <a:r>
              <a:rPr lang="en-US" sz="2400" u="sng" dirty="0">
                <a:latin typeface="Times New Roman" panose="02020603050405020304" pitchFamily="18" charset="0"/>
                <a:cs typeface="Times New Roman" panose="02020603050405020304" pitchFamily="18" charset="0"/>
                <a:sym typeface="+mn-ea"/>
              </a:rPr>
              <a:t>User Service</a:t>
            </a:r>
            <a:r>
              <a:rPr lang="en-US" sz="2400" dirty="0">
                <a:latin typeface="Times New Roman" panose="02020603050405020304" pitchFamily="18" charset="0"/>
                <a:cs typeface="Times New Roman" panose="02020603050405020304" pitchFamily="18" charset="0"/>
                <a:sym typeface="+mn-ea"/>
              </a:rPr>
              <a:t> classes which has many methods that are implemented in </a:t>
            </a:r>
            <a:r>
              <a:rPr lang="en-US" sz="2400" dirty="0" err="1">
                <a:latin typeface="Times New Roman" panose="02020603050405020304" pitchFamily="18" charset="0"/>
                <a:cs typeface="Times New Roman" panose="02020603050405020304" pitchFamily="18" charset="0"/>
                <a:sym typeface="+mn-ea"/>
              </a:rPr>
              <a:t>serviceImpl</a:t>
            </a:r>
            <a:r>
              <a:rPr lang="en-US" sz="2400" dirty="0">
                <a:latin typeface="Times New Roman" panose="02020603050405020304" pitchFamily="18" charset="0"/>
                <a:cs typeface="Times New Roman" panose="02020603050405020304" pitchFamily="18" charset="0"/>
                <a:sym typeface="+mn-ea"/>
              </a:rPr>
              <a:t> module.</a:t>
            </a:r>
            <a:endParaRPr lang="en-US" sz="2400" dirty="0">
              <a:latin typeface="Times New Roman" panose="02020603050405020304" pitchFamily="18" charset="0"/>
              <a:cs typeface="Times New Roman" panose="02020603050405020304" pitchFamily="18" charset="0"/>
              <a:sym typeface="+mn-ea"/>
            </a:endParaRPr>
          </a:p>
          <a:p>
            <a:endParaRPr lang="en-US" sz="2400" dirty="0">
              <a:latin typeface="Times New Roman" panose="02020603050405020304" pitchFamily="18" charset="0"/>
              <a:cs typeface="Times New Roman" panose="02020603050405020304" pitchFamily="18" charset="0"/>
            </a:endParaRPr>
          </a:p>
          <a:p>
            <a:r>
              <a:rPr lang="en-US" sz="2400" b="1" u="sng" dirty="0">
                <a:latin typeface="Times New Roman" panose="02020603050405020304" pitchFamily="18" charset="0"/>
                <a:cs typeface="Times New Roman" panose="02020603050405020304" pitchFamily="18" charset="0"/>
                <a:sym typeface="+mn-ea"/>
              </a:rPr>
              <a:t>Service Implementation (ServiceImpl)</a:t>
            </a:r>
            <a:r>
              <a:rPr lang="en-US" sz="2400" b="1" dirty="0">
                <a:latin typeface="Times New Roman" panose="02020603050405020304" pitchFamily="18" charset="0"/>
                <a:cs typeface="Times New Roman" panose="02020603050405020304" pitchFamily="18" charset="0"/>
                <a:sym typeface="+mn-ea"/>
              </a:rPr>
              <a:t>:</a:t>
            </a:r>
            <a:r>
              <a:rPr lang="en-US" dirty="0">
                <a:sym typeface="+mn-ea"/>
              </a:rPr>
              <a:t> </a:t>
            </a:r>
            <a:r>
              <a:rPr lang="en-US" sz="2400" dirty="0">
                <a:latin typeface="Times New Roman" panose="02020603050405020304" pitchFamily="18" charset="0"/>
                <a:cs typeface="Times New Roman" panose="02020603050405020304" pitchFamily="18" charset="0"/>
                <a:sym typeface="+mn-ea"/>
              </a:rPr>
              <a:t>This module implements all the methods specified in the Service module classes. It also uses dependency injection technique to implement the Dao modules.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sym typeface="+mn-ea"/>
              </a:rPr>
              <a:t>It defines the functions for both Admin Service and User Service classes.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sym typeface="+mn-ea"/>
              </a:rPr>
              <a:t>Methods defined by this module are such as Add admin, Delete admin, Admin login, Add bus details, Update bus and etc. for </a:t>
            </a:r>
            <a:r>
              <a:rPr lang="en-US" sz="2400" u="sng" dirty="0">
                <a:latin typeface="Times New Roman" panose="02020603050405020304" pitchFamily="18" charset="0"/>
                <a:cs typeface="Times New Roman" panose="02020603050405020304" pitchFamily="18" charset="0"/>
                <a:sym typeface="+mn-ea"/>
              </a:rPr>
              <a:t>Admin Service</a:t>
            </a:r>
            <a:r>
              <a:rPr lang="en-US" sz="2400" dirty="0">
                <a:latin typeface="Times New Roman" panose="02020603050405020304" pitchFamily="18" charset="0"/>
                <a:cs typeface="Times New Roman" panose="02020603050405020304" pitchFamily="18" charset="0"/>
                <a:sym typeface="+mn-ea"/>
              </a:rPr>
              <a:t> class and then User login, Add user, Delete user, Update </a:t>
            </a:r>
            <a:r>
              <a:rPr lang="en-IN" sz="2400" dirty="0">
                <a:latin typeface="Times New Roman" panose="02020603050405020304" pitchFamily="18" charset="0"/>
                <a:cs typeface="Times New Roman" panose="02020603050405020304" pitchFamily="18" charset="0"/>
                <a:sym typeface="+mn-ea"/>
              </a:rPr>
              <a:t>user, Add booking, Delete booking and etc. for </a:t>
            </a:r>
            <a:r>
              <a:rPr lang="en-IN" sz="2400" u="sng" dirty="0">
                <a:latin typeface="Times New Roman" panose="02020603050405020304" pitchFamily="18" charset="0"/>
                <a:cs typeface="Times New Roman" panose="02020603050405020304" pitchFamily="18" charset="0"/>
                <a:sym typeface="+mn-ea"/>
              </a:rPr>
              <a:t>User Service</a:t>
            </a:r>
            <a:r>
              <a:rPr lang="en-IN" sz="2400" dirty="0">
                <a:latin typeface="Times New Roman" panose="02020603050405020304" pitchFamily="18" charset="0"/>
                <a:cs typeface="Times New Roman" panose="02020603050405020304" pitchFamily="18" charset="0"/>
                <a:sym typeface="+mn-ea"/>
              </a:rPr>
              <a:t> class.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28" y="344213"/>
            <a:ext cx="11029616" cy="988332"/>
          </a:xfrm>
        </p:spPr>
        <p:txBody>
          <a:bodyPr/>
          <a:lstStyle/>
          <a:p>
            <a:pPr algn="ctr"/>
            <a:r>
              <a:rPr lang="en-IN" altLang="en-US" sz="3200"/>
              <a:t>Service &amp; SERVICEIMPL Methods</a:t>
            </a:r>
            <a:endParaRPr lang="en-IN" altLang="en-US" sz="3200"/>
          </a:p>
        </p:txBody>
      </p:sp>
      <p:sp>
        <p:nvSpPr>
          <p:cNvPr id="3" name="Content Placeholder 2"/>
          <p:cNvSpPr>
            <a:spLocks noGrp="1"/>
          </p:cNvSpPr>
          <p:nvPr>
            <p:ph sz="half" idx="1"/>
          </p:nvPr>
        </p:nvSpPr>
        <p:spPr>
          <a:xfrm>
            <a:off x="581828" y="2136563"/>
            <a:ext cx="5422390" cy="3633047"/>
          </a:xfrm>
        </p:spPr>
        <p:txBody>
          <a:bodyPr>
            <a:normAutofit fontScale="85000" lnSpcReduction="20000"/>
          </a:bodyPr>
          <a:lstStyle/>
          <a:p>
            <a:pPr marL="0" indent="0" algn="l">
              <a:buNone/>
            </a:pPr>
            <a:r>
              <a:rPr lang="en-IN" altLang="en-US" sz="2855" b="1" dirty="0">
                <a:latin typeface="Times New Roman" panose="02020603050405020304" pitchFamily="18" charset="0"/>
                <a:cs typeface="Times New Roman" panose="02020603050405020304" pitchFamily="18" charset="0"/>
                <a:sym typeface="+mn-ea"/>
              </a:rPr>
              <a:t>Admin Methods</a:t>
            </a:r>
            <a:endParaRPr lang="en-IN" altLang="en-US" sz="2855" b="1"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Admin addAdmin(Admin admin);                                                      </a:t>
            </a:r>
            <a:endParaRPr lang="en-IN" altLang="en-US"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Admin getAdmin(Integer adminId);</a:t>
            </a:r>
            <a:endParaRPr lang="en-IN" altLang="en-US"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void deleteAdmin(Integer adminId);</a:t>
            </a:r>
            <a:endParaRPr lang="en-IN" altLang="en-US"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Admin adminLogin(AdminAuth auth);</a:t>
            </a:r>
            <a:endParaRPr lang="en-IN" altLang="en-US"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List&lt;BusDetails&gt; getAllBusDetails();</a:t>
            </a:r>
            <a:endParaRPr lang="en-IN" altLang="en-US"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BusDetails addBusDetails(BusDetails details);</a:t>
            </a:r>
            <a:endParaRPr lang="en-IN" altLang="en-US"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void deleteBus(Integer busNumber);</a:t>
            </a:r>
            <a:endParaRPr lang="en-IN" altLang="en-US"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BusDetails updateBus(BusDetails details);</a:t>
            </a:r>
            <a:endParaRPr lang="en-IN" altLang="en-US"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List&lt;Passenger&gt; getAllPassengers();</a:t>
            </a:r>
            <a:endParaRPr lang="en-IN" altLang="en-US" dirty="0">
              <a:latin typeface="Times New Roman" panose="02020603050405020304" pitchFamily="18" charset="0"/>
              <a:cs typeface="Times New Roman" panose="02020603050405020304" pitchFamily="18" charset="0"/>
              <a:sym typeface="+mn-ea"/>
            </a:endParaRPr>
          </a:p>
          <a:p>
            <a:r>
              <a:rPr lang="en-IN" altLang="en-US" dirty="0">
                <a:latin typeface="Times New Roman" panose="02020603050405020304" pitchFamily="18" charset="0"/>
                <a:cs typeface="Times New Roman" panose="02020603050405020304" pitchFamily="18" charset="0"/>
                <a:sym typeface="+mn-ea"/>
              </a:rPr>
              <a:t>public List&lt;Passenger&gt; getPassengersByBooking(Integer id);</a:t>
            </a:r>
            <a:endParaRPr lang="en-IN" altLang="en-US" dirty="0">
              <a:latin typeface="Times New Roman" panose="02020603050405020304" pitchFamily="18" charset="0"/>
              <a:cs typeface="Times New Roman" panose="02020603050405020304" pitchFamily="18" charset="0"/>
              <a:sym typeface="+mn-ea"/>
            </a:endParaRPr>
          </a:p>
          <a:p>
            <a:endParaRPr lang="en-US"/>
          </a:p>
        </p:txBody>
      </p:sp>
      <p:sp>
        <p:nvSpPr>
          <p:cNvPr id="4" name="Content Placeholder 3"/>
          <p:cNvSpPr>
            <a:spLocks noGrp="1"/>
          </p:cNvSpPr>
          <p:nvPr>
            <p:ph sz="half" idx="2"/>
          </p:nvPr>
        </p:nvSpPr>
        <p:spPr>
          <a:xfrm>
            <a:off x="5612765" y="2036445"/>
            <a:ext cx="6293485" cy="4403090"/>
          </a:xfrm>
        </p:spPr>
        <p:txBody>
          <a:bodyPr>
            <a:noAutofit/>
          </a:bodyPr>
          <a:lstStyle/>
          <a:p>
            <a:pPr marL="0" indent="0">
              <a:buNone/>
            </a:pPr>
            <a:r>
              <a:rPr lang="en-IN" altLang="en-US" sz="2000" b="1" dirty="0">
                <a:latin typeface="Times New Roman" panose="02020603050405020304" pitchFamily="18" charset="0"/>
                <a:cs typeface="Times New Roman" panose="02020603050405020304" pitchFamily="18" charset="0"/>
              </a:rPr>
              <a:t>User Methods</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User addUser(User user);</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void updateUser(User user);</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User getUser(Integer userId);</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void deleteUser(Integer userId);</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User userLogin(UserAuth auth);</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BookingDetails addBooking(BookingDetails booking, Integer userId, Integer busNumber);</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void deleteBooking(Integer bookingId, Integer userId);</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List&lt;BookingDetails&gt; getBookingByUserId(Integer userId);</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BusDetails findByRouteAndDate(String arrivalBusstop, String departureBusstop, String date);</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BusDetails getBusByBusNumber(Integer busNumber);</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public Passenger updatePassenger(Passenger passenger);</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49605" y="809625"/>
            <a:ext cx="3666490" cy="583565"/>
          </a:xfrm>
          <a:prstGeom prst="rect">
            <a:avLst/>
          </a:prstGeom>
          <a:noFill/>
        </p:spPr>
        <p:txBody>
          <a:bodyPr wrap="non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Controller Module</a:t>
            </a:r>
            <a:r>
              <a:rPr lang="en-US" altLang="en-IN" sz="3200" b="1" dirty="0">
                <a:solidFill>
                  <a:srgbClr val="7030A0"/>
                </a:solidFill>
                <a:latin typeface="Times New Roman" panose="02020603050405020304" pitchFamily="18" charset="0"/>
                <a:cs typeface="Times New Roman" panose="02020603050405020304" pitchFamily="18" charset="0"/>
                <a:sym typeface="+mn-ea"/>
              </a:rPr>
              <a:t> :</a:t>
            </a:r>
            <a:endParaRPr lang="en-US" sz="3200"/>
          </a:p>
        </p:txBody>
      </p:sp>
      <p:sp>
        <p:nvSpPr>
          <p:cNvPr id="3" name="Text Box 2"/>
          <p:cNvSpPr txBox="1"/>
          <p:nvPr/>
        </p:nvSpPr>
        <p:spPr>
          <a:xfrm>
            <a:off x="890270" y="1536700"/>
            <a:ext cx="10184765" cy="4887595"/>
          </a:xfrm>
          <a:prstGeom prst="rect">
            <a:avLst/>
          </a:prstGeom>
          <a:noFill/>
        </p:spPr>
        <p:txBody>
          <a:bodyPr wrap="square" rtlCol="0" anchor="t">
            <a:spAutoFit/>
          </a:bodyPr>
          <a:lstStyle/>
          <a:p>
            <a:pPr marL="342900" indent="-342900">
              <a:lnSpc>
                <a:spcPct val="13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Controller module provides the HTTP request and response mappings for the entities in the application between the application and the Database.</a:t>
            </a:r>
            <a:endParaRPr lang="en-US" sz="24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charset="0"/>
              <a:buChar char="Ø"/>
            </a:pPr>
            <a:r>
              <a:rPr lang="en-US" sz="2400" dirty="0">
                <a:latin typeface="Times New Roman" panose="02020603050405020304" pitchFamily="18" charset="0"/>
                <a:cs typeface="Times New Roman" panose="02020603050405020304" pitchFamily="18" charset="0"/>
                <a:sym typeface="+mn-ea"/>
              </a:rPr>
              <a:t>This application has two Controller components.</a:t>
            </a:r>
            <a:endParaRPr lang="en-US" sz="2400" dirty="0">
              <a:latin typeface="Times New Roman" panose="02020603050405020304" pitchFamily="18" charset="0"/>
              <a:cs typeface="Times New Roman" panose="02020603050405020304" pitchFamily="18" charset="0"/>
            </a:endParaRPr>
          </a:p>
          <a:p>
            <a:pPr marL="1257300" lvl="2" indent="-457200">
              <a:lnSpc>
                <a:spcPct val="130000"/>
              </a:lnSpc>
              <a:buFont typeface="+mj-lt"/>
              <a:buAutoNum type="arabicParenR"/>
            </a:pPr>
            <a:r>
              <a:rPr lang="en-US" sz="2400" b="1" dirty="0">
                <a:latin typeface="Times New Roman" panose="02020603050405020304" pitchFamily="18" charset="0"/>
                <a:cs typeface="Times New Roman" panose="02020603050405020304" pitchFamily="18" charset="0"/>
                <a:sym typeface="+mn-ea"/>
              </a:rPr>
              <a:t>Admin Controller</a:t>
            </a:r>
            <a:r>
              <a:rPr lang="en-US" sz="2400" dirty="0">
                <a:latin typeface="Times New Roman" panose="02020603050405020304" pitchFamily="18" charset="0"/>
                <a:cs typeface="Times New Roman" panose="02020603050405020304" pitchFamily="18" charset="0"/>
                <a:sym typeface="+mn-ea"/>
              </a:rPr>
              <a:t>: This controller provides the HTTP request and response mappings for the Admin entity and the functionalities of that entity such as Admin login, Add admin, Delete admin, Add bus details, Update bus details and etc.</a:t>
            </a:r>
            <a:endParaRPr lang="en-US" sz="2400" dirty="0">
              <a:latin typeface="Times New Roman" panose="02020603050405020304" pitchFamily="18" charset="0"/>
              <a:cs typeface="Times New Roman" panose="02020603050405020304" pitchFamily="18" charset="0"/>
            </a:endParaRPr>
          </a:p>
          <a:p>
            <a:pPr marL="1257300" lvl="2" indent="-457200">
              <a:lnSpc>
                <a:spcPct val="130000"/>
              </a:lnSpc>
              <a:buFont typeface="+mj-lt"/>
              <a:buAutoNum type="arabicParenR"/>
            </a:pPr>
            <a:r>
              <a:rPr lang="en-US" sz="2400" b="1" dirty="0">
                <a:latin typeface="Times New Roman" panose="02020603050405020304" pitchFamily="18" charset="0"/>
                <a:cs typeface="Times New Roman" panose="02020603050405020304" pitchFamily="18" charset="0"/>
                <a:sym typeface="+mn-ea"/>
              </a:rPr>
              <a:t>User Controller</a:t>
            </a:r>
            <a:r>
              <a:rPr lang="en-US" sz="2400" dirty="0">
                <a:latin typeface="Times New Roman" panose="02020603050405020304" pitchFamily="18" charset="0"/>
                <a:cs typeface="Times New Roman" panose="02020603050405020304" pitchFamily="18" charset="0"/>
                <a:sym typeface="+mn-ea"/>
              </a:rPr>
              <a:t>: User controller provides the HTTP mappings for user functionalities such as User login, Add user, Update user, Add booking, Delete Booking and etc.</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824605" y="1292860"/>
            <a:ext cx="6103620" cy="5454015"/>
          </a:xfrm>
          <a:prstGeom prst="rect">
            <a:avLst/>
          </a:prstGeom>
        </p:spPr>
      </p:pic>
      <p:sp>
        <p:nvSpPr>
          <p:cNvPr id="3" name="Text Box 2"/>
          <p:cNvSpPr txBox="1"/>
          <p:nvPr/>
        </p:nvSpPr>
        <p:spPr>
          <a:xfrm>
            <a:off x="400050" y="708660"/>
            <a:ext cx="7769860" cy="583565"/>
          </a:xfrm>
          <a:prstGeom prst="rect">
            <a:avLst/>
          </a:prstGeom>
          <a:noFill/>
        </p:spPr>
        <p:txBody>
          <a:bodyPr wrap="non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Postman Client Functional Testing Modules</a:t>
            </a:r>
            <a:endParaRPr lang="en-US" sz="3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22885" y="2178685"/>
            <a:ext cx="11745595" cy="4549140"/>
          </a:xfrm>
          <a:prstGeom prst="rect">
            <a:avLst/>
          </a:prstGeom>
        </p:spPr>
      </p:pic>
      <p:sp>
        <p:nvSpPr>
          <p:cNvPr id="3" name="Text Box 2"/>
          <p:cNvSpPr txBox="1"/>
          <p:nvPr/>
        </p:nvSpPr>
        <p:spPr>
          <a:xfrm>
            <a:off x="653415" y="972820"/>
            <a:ext cx="2113280" cy="583565"/>
          </a:xfrm>
          <a:prstGeom prst="rect">
            <a:avLst/>
          </a:prstGeom>
          <a:noFill/>
        </p:spPr>
        <p:txBody>
          <a:bodyPr wrap="non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JUnit Tests</a:t>
            </a:r>
            <a:endParaRPr lang="en-IN" altLang="en-US" sz="3200" b="1" dirty="0">
              <a:solidFill>
                <a:srgbClr val="7030A0"/>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76225" y="1758950"/>
            <a:ext cx="11639550" cy="4312920"/>
          </a:xfrm>
          <a:prstGeom prst="rect">
            <a:avLst/>
          </a:prstGeom>
        </p:spPr>
      </p:pic>
      <p:sp>
        <p:nvSpPr>
          <p:cNvPr id="3" name="Text Box 2"/>
          <p:cNvSpPr txBox="1"/>
          <p:nvPr/>
        </p:nvSpPr>
        <p:spPr>
          <a:xfrm>
            <a:off x="511810" y="831215"/>
            <a:ext cx="2444115" cy="583565"/>
          </a:xfrm>
          <a:prstGeom prst="rect">
            <a:avLst/>
          </a:prstGeom>
          <a:noFill/>
        </p:spPr>
        <p:txBody>
          <a:bodyPr wrap="square" rtlCol="0" anchor="t">
            <a:spAutoFit/>
          </a:bodyPr>
          <a:lstStyle/>
          <a:p>
            <a:r>
              <a:rPr lang="en-IN" altLang="en-US" sz="3200" b="1" dirty="0">
                <a:solidFill>
                  <a:srgbClr val="7030A0"/>
                </a:solidFill>
                <a:latin typeface="Times New Roman" panose="02020603050405020304" pitchFamily="18" charset="0"/>
                <a:cs typeface="Times New Roman" panose="02020603050405020304" pitchFamily="18" charset="0"/>
                <a:sym typeface="+mn-ea"/>
              </a:rPr>
              <a:t>JUnit Tests</a:t>
            </a:r>
            <a:endParaRPr lang="en-US" sz="3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3755" y="841375"/>
            <a:ext cx="5828030" cy="583565"/>
          </a:xfrm>
          <a:prstGeom prst="rect">
            <a:avLst/>
          </a:prstGeom>
          <a:noFill/>
        </p:spPr>
        <p:txBody>
          <a:bodyPr wrap="none" rtlCol="0" anchor="t">
            <a:spAutoFit/>
          </a:bodyPr>
          <a:lstStyle/>
          <a:p>
            <a:r>
              <a:rPr lang="en-IN" sz="3200" b="1" dirty="0">
                <a:solidFill>
                  <a:srgbClr val="7030A0"/>
                </a:solidFill>
                <a:latin typeface="Times New Roman" panose="02020603050405020304" pitchFamily="18" charset="0"/>
                <a:cs typeface="Times New Roman" panose="02020603050405020304" pitchFamily="18" charset="0"/>
                <a:sym typeface="+mn-ea"/>
              </a:rPr>
              <a:t>Technologies used in </a:t>
            </a:r>
            <a:r>
              <a:rPr lang="en-US" altLang="en-IN" sz="3200" b="1" dirty="0">
                <a:solidFill>
                  <a:srgbClr val="7030A0"/>
                </a:solidFill>
                <a:latin typeface="Times New Roman" panose="02020603050405020304" pitchFamily="18" charset="0"/>
                <a:cs typeface="Times New Roman" panose="02020603050405020304" pitchFamily="18" charset="0"/>
                <a:sym typeface="+mn-ea"/>
              </a:rPr>
              <a:t>Frontend </a:t>
            </a:r>
            <a:r>
              <a:rPr lang="en-IN" sz="3200" b="1" dirty="0">
                <a:solidFill>
                  <a:srgbClr val="7030A0"/>
                </a:solidFill>
                <a:latin typeface="Times New Roman" panose="02020603050405020304" pitchFamily="18" charset="0"/>
                <a:cs typeface="Times New Roman" panose="02020603050405020304" pitchFamily="18" charset="0"/>
                <a:sym typeface="+mn-ea"/>
              </a:rPr>
              <a:t>:-</a:t>
            </a:r>
            <a:endParaRPr lang="en-US" sz="3200">
              <a:latin typeface="Times New Roman" panose="02020603050405020304" pitchFamily="18" charset="0"/>
              <a:cs typeface="Times New Roman" panose="02020603050405020304" pitchFamily="18" charset="0"/>
            </a:endParaRPr>
          </a:p>
        </p:txBody>
      </p:sp>
      <p:sp>
        <p:nvSpPr>
          <p:cNvPr id="3" name="Text Box 2"/>
          <p:cNvSpPr txBox="1"/>
          <p:nvPr/>
        </p:nvSpPr>
        <p:spPr>
          <a:xfrm>
            <a:off x="1197610" y="1817370"/>
            <a:ext cx="5974080" cy="4300220"/>
          </a:xfrm>
          <a:prstGeom prst="rect">
            <a:avLst/>
          </a:prstGeom>
          <a:noFill/>
        </p:spPr>
        <p:txBody>
          <a:bodyPr wrap="square" rtlCol="0" anchor="t">
            <a:spAutoFit/>
          </a:bodyPr>
          <a:lstStyle/>
          <a:p>
            <a:pPr marL="342900" indent="-342900" algn="just">
              <a:lnSpc>
                <a:spcPct val="190000"/>
              </a:lnSpc>
              <a:buFont typeface="Wingdings" panose="05000000000000000000" charset="0"/>
              <a:buChar char="Ø"/>
            </a:pPr>
            <a:r>
              <a:rPr lang="en-IN" sz="2400" dirty="0">
                <a:solidFill>
                  <a:schemeClr val="tx1"/>
                </a:solidFill>
                <a:latin typeface="Times New Roman" panose="02020603050405020304" pitchFamily="18" charset="0"/>
                <a:cs typeface="Times New Roman" panose="02020603050405020304" pitchFamily="18" charset="0"/>
                <a:sym typeface="+mn-ea"/>
              </a:rPr>
              <a:t>VisualStudio Code IDE</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90000"/>
              </a:lnSpc>
              <a:buFont typeface="Wingdings" panose="05000000000000000000" charset="0"/>
              <a:buChar char="Ø"/>
            </a:pPr>
            <a:r>
              <a:rPr lang="en-IN" sz="2400" dirty="0">
                <a:solidFill>
                  <a:schemeClr val="tx1"/>
                </a:solidFill>
                <a:latin typeface="Times New Roman" panose="02020603050405020304" pitchFamily="18" charset="0"/>
                <a:cs typeface="Times New Roman" panose="02020603050405020304" pitchFamily="18" charset="0"/>
                <a:sym typeface="+mn-ea"/>
              </a:rPr>
              <a:t>Angular 13</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90000"/>
              </a:lnSpc>
              <a:buFont typeface="Wingdings" panose="05000000000000000000" charset="0"/>
              <a:buChar char="Ø"/>
            </a:pPr>
            <a:r>
              <a:rPr lang="en-IN" sz="2400" dirty="0">
                <a:solidFill>
                  <a:schemeClr val="tx1"/>
                </a:solidFill>
                <a:latin typeface="Times New Roman" panose="02020603050405020304" pitchFamily="18" charset="0"/>
                <a:cs typeface="Times New Roman" panose="02020603050405020304" pitchFamily="18" charset="0"/>
                <a:sym typeface="+mn-ea"/>
              </a:rPr>
              <a:t>Node js &amp; Npm</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90000"/>
              </a:lnSpc>
              <a:buFont typeface="Wingdings" panose="05000000000000000000" charset="0"/>
              <a:buChar char="Ø"/>
            </a:pPr>
            <a:r>
              <a:rPr lang="en-IN" sz="2400" dirty="0">
                <a:solidFill>
                  <a:schemeClr val="tx1"/>
                </a:solidFill>
                <a:latin typeface="Times New Roman" panose="02020603050405020304" pitchFamily="18" charset="0"/>
                <a:cs typeface="Times New Roman" panose="02020603050405020304" pitchFamily="18" charset="0"/>
                <a:sym typeface="+mn-ea"/>
              </a:rPr>
              <a:t>TypeScript</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90000"/>
              </a:lnSpc>
              <a:buFont typeface="Wingdings" panose="05000000000000000000" charset="0"/>
              <a:buChar char="Ø"/>
            </a:pPr>
            <a:r>
              <a:rPr lang="en-IN" sz="2400" dirty="0">
                <a:solidFill>
                  <a:schemeClr val="tx1"/>
                </a:solidFill>
                <a:latin typeface="Times New Roman" panose="02020603050405020304" pitchFamily="18" charset="0"/>
                <a:cs typeface="Times New Roman" panose="02020603050405020304" pitchFamily="18" charset="0"/>
                <a:sym typeface="+mn-ea"/>
              </a:rPr>
              <a:t>Angular CLI</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90000"/>
              </a:lnSpc>
              <a:buFont typeface="Wingdings" panose="05000000000000000000" charset="0"/>
              <a:buChar char="Ø"/>
            </a:pPr>
            <a:r>
              <a:rPr lang="en-IN" sz="2400" dirty="0">
                <a:solidFill>
                  <a:schemeClr val="tx1"/>
                </a:solidFill>
                <a:latin typeface="Times New Roman" panose="02020603050405020304" pitchFamily="18" charset="0"/>
                <a:cs typeface="Times New Roman" panose="02020603050405020304" pitchFamily="18" charset="0"/>
                <a:sym typeface="+mn-ea"/>
              </a:rPr>
              <a:t>Bootstrap</a:t>
            </a:r>
            <a:endParaRPr lang="en-IN" sz="2400" dirty="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00100" y="793750"/>
            <a:ext cx="2473960" cy="583565"/>
          </a:xfrm>
          <a:prstGeom prst="rect">
            <a:avLst/>
          </a:prstGeom>
          <a:noFill/>
        </p:spPr>
        <p:txBody>
          <a:bodyPr wrap="none" rtlCol="0" anchor="t">
            <a:spAutoFit/>
          </a:bodyPr>
          <a:lstStyle/>
          <a:p>
            <a:r>
              <a:rPr lang="en-IN" sz="3200" b="1" dirty="0">
                <a:solidFill>
                  <a:srgbClr val="7030A0"/>
                </a:solidFill>
                <a:latin typeface="Times New Roman" panose="02020603050405020304" pitchFamily="18" charset="0"/>
                <a:cs typeface="Times New Roman" panose="02020603050405020304" pitchFamily="18" charset="0"/>
                <a:sym typeface="+mn-ea"/>
              </a:rPr>
              <a:t>ANGULAR</a:t>
            </a:r>
            <a:r>
              <a:rPr lang="en-US" altLang="en-IN" sz="3200" b="1" dirty="0">
                <a:solidFill>
                  <a:srgbClr val="7030A0"/>
                </a:solidFill>
                <a:latin typeface="Times New Roman" panose="02020603050405020304" pitchFamily="18" charset="0"/>
                <a:cs typeface="Times New Roman" panose="02020603050405020304" pitchFamily="18" charset="0"/>
                <a:sym typeface="+mn-ea"/>
              </a:rPr>
              <a:t> </a:t>
            </a:r>
            <a:r>
              <a:rPr lang="en-IN" sz="3200" b="1" dirty="0">
                <a:solidFill>
                  <a:srgbClr val="7030A0"/>
                </a:solidFill>
                <a:latin typeface="Times New Roman" panose="02020603050405020304" pitchFamily="18" charset="0"/>
                <a:cs typeface="Times New Roman" panose="02020603050405020304" pitchFamily="18" charset="0"/>
                <a:sym typeface="+mn-ea"/>
              </a:rPr>
              <a:t>:</a:t>
            </a:r>
            <a:endParaRPr lang="en-IN" sz="3200" b="1" dirty="0">
              <a:solidFill>
                <a:srgbClr val="7030A0"/>
              </a:solidFill>
              <a:latin typeface="Times New Roman" panose="02020603050405020304" pitchFamily="18" charset="0"/>
              <a:cs typeface="Times New Roman" panose="02020603050405020304" pitchFamily="18" charset="0"/>
              <a:sym typeface="+mn-ea"/>
            </a:endParaRPr>
          </a:p>
        </p:txBody>
      </p:sp>
      <p:sp>
        <p:nvSpPr>
          <p:cNvPr id="3" name="Text Box 2"/>
          <p:cNvSpPr txBox="1"/>
          <p:nvPr/>
        </p:nvSpPr>
        <p:spPr>
          <a:xfrm>
            <a:off x="972820" y="1818005"/>
            <a:ext cx="10536008" cy="2430858"/>
          </a:xfrm>
          <a:prstGeom prst="rect">
            <a:avLst/>
          </a:prstGeom>
          <a:noFill/>
        </p:spPr>
        <p:txBody>
          <a:bodyPr wrap="square" rtlCol="0" anchor="t">
            <a:spAutoFit/>
          </a:bodyPr>
          <a:lstStyle/>
          <a:p>
            <a:pPr marL="342900" indent="-342900" algn="just">
              <a:lnSpc>
                <a:spcPct val="150000"/>
              </a:lnSpc>
              <a:buFont typeface="Arial" panose="020B0604020202020204" pitchFamily="34" charset="0"/>
              <a:buChar char="•"/>
            </a:pP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Angular</a:t>
            </a:r>
            <a:r>
              <a:rPr lang="en-US" sz="2000" spc="11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spc="-16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i</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s</a:t>
            </a:r>
            <a:r>
              <a:rPr lang="en-US" sz="2000" spc="-11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a</a:t>
            </a:r>
            <a:r>
              <a:rPr lang="en-US" sz="2000" spc="-35" dirty="0">
                <a:solidFill>
                  <a:srgbClr val="050505"/>
                </a:solidFill>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framework</a:t>
            </a:r>
            <a:r>
              <a:rPr lang="en-US" sz="2000" spc="8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and platform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for</a:t>
            </a:r>
            <a:r>
              <a:rPr lang="en-US" sz="2000" spc="4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buildi</a:t>
            </a:r>
            <a:r>
              <a:rPr lang="en-US" sz="2000" spc="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ng</a:t>
            </a:r>
            <a:r>
              <a:rPr lang="en-US" sz="2000" spc="-26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spc="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single-page</a:t>
            </a:r>
            <a:r>
              <a:rPr lang="en-US" sz="2000" spc="-4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client</a:t>
            </a:r>
            <a:r>
              <a:rPr lang="en-US" sz="2000" spc="12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appl</a:t>
            </a:r>
            <a:r>
              <a:rPr lang="en-US" sz="2000" spc="1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i</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cat</a:t>
            </a:r>
            <a:r>
              <a:rPr lang="en-US" sz="2000" spc="4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i</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ons</a:t>
            </a:r>
            <a:r>
              <a:rPr lang="en-US" sz="2000" spc="-2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us</a:t>
            </a:r>
            <a:r>
              <a:rPr lang="en-US" sz="2000" spc="3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i</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ng</a:t>
            </a:r>
            <a:r>
              <a:rPr lang="en-US" sz="2000" spc="-16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HTML</a:t>
            </a:r>
            <a:r>
              <a:rPr lang="en-US" sz="2000" spc="-18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and</a:t>
            </a:r>
            <a:r>
              <a:rPr lang="en-US" sz="2000" spc="-11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spc="-16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Type script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a:t>
            </a:r>
            <a:r>
              <a:rPr lang="en-US" sz="2000" spc="-22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Angular</a:t>
            </a:r>
            <a:r>
              <a:rPr lang="en-US" sz="2000" spc="14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is</a:t>
            </a:r>
            <a:r>
              <a:rPr lang="en-US" sz="2000" spc="-18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wr</a:t>
            </a:r>
            <a:r>
              <a:rPr lang="en-US" sz="2000" spc="1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i</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tten</a:t>
            </a:r>
            <a:r>
              <a:rPr lang="en-US" sz="2000" spc="2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in</a:t>
            </a:r>
            <a:r>
              <a:rPr lang="en-US" sz="2000" spc="-21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spc="-2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Type Script</a:t>
            </a:r>
            <a:r>
              <a:rPr lang="en-US" sz="2000" spc="-36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a:t>
            </a:r>
            <a:endPar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endParaRPr>
          </a:p>
          <a:p>
            <a:pPr marL="342900" indent="-342900" algn="just">
              <a:lnSpc>
                <a:spcPct val="160000"/>
              </a:lnSpc>
              <a:buFont typeface="Arial" panose="020B0604020202020204" pitchFamily="34" charset="0"/>
              <a:buChar char="•"/>
            </a:pP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Great</a:t>
            </a:r>
            <a:r>
              <a:rPr lang="en-US" sz="2000" spc="4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for</a:t>
            </a:r>
            <a:r>
              <a:rPr lang="en-US" sz="2000" spc="15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Single</a:t>
            </a:r>
            <a:r>
              <a:rPr lang="en-US" sz="2000" spc="175"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page</a:t>
            </a:r>
            <a:r>
              <a:rPr lang="en-US" sz="2000" spc="35"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appl</a:t>
            </a:r>
            <a:r>
              <a:rPr lang="en-US" sz="2000" spc="1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i</a:t>
            </a: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cat</a:t>
            </a:r>
            <a:r>
              <a:rPr lang="en-US" sz="2000" spc="4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i</a:t>
            </a: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ons.</a:t>
            </a:r>
            <a:endPar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indent="-342900" algn="just">
              <a:lnSpc>
                <a:spcPct val="160000"/>
              </a:lnSpc>
              <a:buFont typeface="Arial" panose="020B0604020202020204" pitchFamily="34" charset="0"/>
              <a:buChar char="•"/>
            </a:pP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Angular</a:t>
            </a:r>
            <a:r>
              <a:rPr lang="en-US" sz="2000" spc="22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spc="-16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i</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s</a:t>
            </a:r>
            <a:r>
              <a:rPr lang="en-US" sz="2000" spc="45"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sym typeface="+mn-ea"/>
              </a:rPr>
              <a:t>modular.</a:t>
            </a:r>
            <a:endParaRPr lang="en-US" sz="2000" dirty="0">
              <a:solidFill>
                <a:srgbClr val="050505"/>
              </a:solidFill>
              <a:effectLst/>
              <a:latin typeface="Times New Roman" panose="02020603050405020304" pitchFamily="18" charset="0"/>
              <a:ea typeface="Calibri" panose="020F0502020204030204" charset="0"/>
              <a:cs typeface="Times New Roman" panose="02020603050405020304" pitchFamily="18" charset="0"/>
            </a:endParaRPr>
          </a:p>
          <a:p>
            <a:pPr marL="342900" indent="-342900" algn="just">
              <a:lnSpc>
                <a:spcPct val="160000"/>
              </a:lnSpc>
              <a:buFont typeface="Arial" panose="020B0604020202020204" pitchFamily="34" charset="0"/>
              <a:buChar char="•"/>
            </a:pPr>
            <a:r>
              <a:rPr lang="en-US" sz="2000" spc="-1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Bui</a:t>
            </a:r>
            <a:r>
              <a:rPr lang="en-US" sz="2000" spc="-5"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lt-i</a:t>
            </a:r>
            <a:r>
              <a:rPr lang="en-US" sz="2000" spc="-1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n</a:t>
            </a:r>
            <a:r>
              <a:rPr lang="en-US" sz="2000" spc="-14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features</a:t>
            </a:r>
            <a:r>
              <a:rPr lang="en-US" sz="2000" spc="175"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 </a:t>
            </a:r>
            <a:r>
              <a:rPr lang="en-US" sz="2000" spc="5"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DI, data</a:t>
            </a:r>
            <a:r>
              <a:rPr lang="en-US" sz="2000" spc="12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bindi</a:t>
            </a:r>
            <a:r>
              <a:rPr lang="en-US" sz="2000" spc="5"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ng</a:t>
            </a:r>
            <a:r>
              <a:rPr lang="en-US" sz="2000" spc="-155"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 </a:t>
            </a:r>
            <a:r>
              <a:rPr lang="en-US" sz="2000" dirty="0">
                <a:solidFill>
                  <a:srgbClr val="050505"/>
                </a:solidFill>
                <a:effectLst/>
                <a:latin typeface="Times New Roman" panose="02020603050405020304" pitchFamily="18" charset="0"/>
                <a:ea typeface="Arial" panose="020B0604020202020204" pitchFamily="34" charset="0"/>
                <a:cs typeface="Times New Roman" panose="02020603050405020304" pitchFamily="18" charset="0"/>
                <a:sym typeface="+mn-ea"/>
              </a:rPr>
              <a:t>etc.</a:t>
            </a: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15645" y="793750"/>
            <a:ext cx="4901663" cy="584775"/>
          </a:xfrm>
          <a:prstGeom prst="rect">
            <a:avLst/>
          </a:prstGeom>
          <a:noFill/>
        </p:spPr>
        <p:txBody>
          <a:bodyPr wrap="none" rtlCol="0" anchor="t">
            <a:spAutoFit/>
          </a:bodyPr>
          <a:lstStyle/>
          <a:p>
            <a:r>
              <a:rPr lang="en-IN" sz="3200" b="1" dirty="0">
                <a:solidFill>
                  <a:srgbClr val="7030A0"/>
                </a:solidFill>
                <a:latin typeface="Times New Roman" panose="02020603050405020304" pitchFamily="18" charset="0"/>
                <a:cs typeface="Times New Roman" panose="02020603050405020304" pitchFamily="18" charset="0"/>
                <a:sym typeface="+mn-ea"/>
              </a:rPr>
              <a:t>ANGULAR</a:t>
            </a:r>
            <a:r>
              <a:rPr lang="en-US" altLang="en-IN" sz="3200" b="1" dirty="0">
                <a:solidFill>
                  <a:srgbClr val="7030A0"/>
                </a:solidFill>
                <a:latin typeface="Times New Roman" panose="02020603050405020304" pitchFamily="18" charset="0"/>
                <a:cs typeface="Times New Roman" panose="02020603050405020304" pitchFamily="18" charset="0"/>
                <a:sym typeface="+mn-ea"/>
              </a:rPr>
              <a:t>  Architecture </a:t>
            </a:r>
            <a:r>
              <a:rPr lang="en-IN" sz="3200" b="1" dirty="0">
                <a:solidFill>
                  <a:srgbClr val="7030A0"/>
                </a:solidFill>
                <a:latin typeface="Times New Roman" panose="02020603050405020304" pitchFamily="18" charset="0"/>
                <a:cs typeface="Times New Roman" panose="02020603050405020304" pitchFamily="18" charset="0"/>
                <a:sym typeface="+mn-ea"/>
              </a:rPr>
              <a:t>:</a:t>
            </a:r>
            <a:endParaRPr lang="en-US" sz="3200" dirty="0"/>
          </a:p>
        </p:txBody>
      </p:sp>
      <p:pic>
        <p:nvPicPr>
          <p:cNvPr id="3" name="Picture 2" descr="image001.jpg"/>
          <p:cNvPicPr>
            <a:picLocks noChangeAspect="1"/>
          </p:cNvPicPr>
          <p:nvPr/>
        </p:nvPicPr>
        <p:blipFill>
          <a:blip r:embed="rId1"/>
          <a:stretch>
            <a:fillRect/>
          </a:stretch>
        </p:blipFill>
        <p:spPr>
          <a:xfrm>
            <a:off x="2108718" y="1824037"/>
            <a:ext cx="7884367" cy="38956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26000" y="3244850"/>
            <a:ext cx="2540000" cy="368300"/>
          </a:xfrm>
          <a:prstGeom prst="rect">
            <a:avLst/>
          </a:prstGeom>
          <a:noFill/>
        </p:spPr>
        <p:txBody>
          <a:bodyPr wrap="square" rtlCol="0" anchor="t">
            <a:spAutoFit/>
          </a:bodyPr>
          <a:lstStyle/>
          <a:p>
            <a:r>
              <a:rPr lang="en-US"/>
              <a:t> </a:t>
            </a:r>
            <a:endParaRPr lang="en-US"/>
          </a:p>
        </p:txBody>
      </p:sp>
      <p:sp>
        <p:nvSpPr>
          <p:cNvPr id="6" name="Title 1"/>
          <p:cNvSpPr txBox="1"/>
          <p:nvPr/>
        </p:nvSpPr>
        <p:spPr>
          <a:xfrm>
            <a:off x="649668" y="686222"/>
            <a:ext cx="8208911"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IN" sz="3200" dirty="0">
              <a:solidFill>
                <a:srgbClr val="002060"/>
              </a:solidFill>
            </a:endParaRPr>
          </a:p>
        </p:txBody>
      </p:sp>
      <p:sp>
        <p:nvSpPr>
          <p:cNvPr id="3" name="Title 1"/>
          <p:cNvSpPr txBox="1"/>
          <p:nvPr/>
        </p:nvSpPr>
        <p:spPr>
          <a:xfrm>
            <a:off x="569023" y="476672"/>
            <a:ext cx="8208911"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IN" sz="3200" dirty="0">
              <a:solidFill>
                <a:srgbClr val="002060"/>
              </a:solidFill>
            </a:endParaRPr>
          </a:p>
        </p:txBody>
      </p:sp>
      <p:sp>
        <p:nvSpPr>
          <p:cNvPr id="4" name="Title 1"/>
          <p:cNvSpPr txBox="1"/>
          <p:nvPr/>
        </p:nvSpPr>
        <p:spPr>
          <a:xfrm>
            <a:off x="696023" y="603672"/>
            <a:ext cx="8208911"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IN" sz="3200" dirty="0">
              <a:solidFill>
                <a:srgbClr val="002060"/>
              </a:solidFill>
            </a:endParaRPr>
          </a:p>
        </p:txBody>
      </p:sp>
      <p:sp>
        <p:nvSpPr>
          <p:cNvPr id="5" name="Text Box 4"/>
          <p:cNvSpPr txBox="1"/>
          <p:nvPr/>
        </p:nvSpPr>
        <p:spPr>
          <a:xfrm>
            <a:off x="3117332" y="721297"/>
            <a:ext cx="4913630" cy="583565"/>
          </a:xfrm>
          <a:prstGeom prst="rect">
            <a:avLst/>
          </a:prstGeom>
          <a:noFill/>
        </p:spPr>
        <p:txBody>
          <a:bodyPr wrap="none" rtlCol="0" anchor="t">
            <a:spAutoFit/>
          </a:bodyPr>
          <a:lstStyle/>
          <a:p>
            <a:r>
              <a:rPr lang="en-US" altLang="en-IN" sz="3200" b="1" dirty="0">
                <a:solidFill>
                  <a:srgbClr val="7030A0"/>
                </a:solidFill>
                <a:latin typeface="Times New Roman" panose="02020603050405020304" pitchFamily="18" charset="0"/>
                <a:cs typeface="Times New Roman" panose="02020603050405020304" pitchFamily="18" charset="0"/>
                <a:sym typeface="+mn-ea"/>
              </a:rPr>
              <a:t>    </a:t>
            </a:r>
            <a:r>
              <a:rPr lang="en-IN" sz="3200" b="1" dirty="0">
                <a:solidFill>
                  <a:srgbClr val="7030A0"/>
                </a:solidFill>
                <a:latin typeface="Times New Roman" panose="02020603050405020304" pitchFamily="18" charset="0"/>
                <a:cs typeface="Times New Roman" panose="02020603050405020304" pitchFamily="18" charset="0"/>
                <a:sym typeface="+mn-ea"/>
              </a:rPr>
              <a:t>TEAM </a:t>
            </a:r>
            <a:r>
              <a:rPr lang="en-US" altLang="en-IN" sz="3200" b="1" dirty="0">
                <a:solidFill>
                  <a:srgbClr val="7030A0"/>
                </a:solidFill>
                <a:latin typeface="Times New Roman" panose="02020603050405020304" pitchFamily="18" charset="0"/>
                <a:cs typeface="Times New Roman" panose="02020603050405020304" pitchFamily="18" charset="0"/>
                <a:sym typeface="+mn-ea"/>
              </a:rPr>
              <a:t>DISTRIBUTION</a:t>
            </a:r>
            <a:endParaRPr lang="en-US" altLang="en-IN" sz="3200" b="1" dirty="0">
              <a:solidFill>
                <a:srgbClr val="7030A0"/>
              </a:solidFill>
              <a:latin typeface="Times New Roman" panose="02020603050405020304" pitchFamily="18" charset="0"/>
              <a:cs typeface="Times New Roman" panose="02020603050405020304" pitchFamily="18" charset="0"/>
              <a:sym typeface="+mn-ea"/>
            </a:endParaRPr>
          </a:p>
        </p:txBody>
      </p:sp>
      <p:graphicFrame>
        <p:nvGraphicFramePr>
          <p:cNvPr id="7" name="Table 6"/>
          <p:cNvGraphicFramePr/>
          <p:nvPr/>
        </p:nvGraphicFramePr>
        <p:xfrm>
          <a:off x="7022970" y="1471836"/>
          <a:ext cx="3921125" cy="2785110"/>
        </p:xfrm>
        <a:graphic>
          <a:graphicData uri="http://schemas.openxmlformats.org/drawingml/2006/table">
            <a:tbl>
              <a:tblPr firstRow="1" bandRow="1">
                <a:tableStyleId>{5C22544A-7EE6-4342-B048-85BDC9FD1C3A}</a:tableStyleId>
              </a:tblPr>
              <a:tblGrid>
                <a:gridCol w="3921125"/>
              </a:tblGrid>
              <a:tr h="684530">
                <a:tc>
                  <a:txBody>
                    <a:bodyPr/>
                    <a:lstStyle/>
                    <a:p>
                      <a:pPr algn="ctr">
                        <a:lnSpc>
                          <a:spcPct val="110000"/>
                        </a:lnSpc>
                      </a:pPr>
                      <a:r>
                        <a:rPr lang="en-IN" sz="2800" dirty="0"/>
                        <a:t>Frontend Team</a:t>
                      </a:r>
                      <a:endParaRPr lang="en-IN" sz="2800" dirty="0"/>
                    </a:p>
                  </a:txBody>
                  <a:tcPr/>
                </a:tc>
              </a:tr>
              <a:tr h="684530">
                <a:tc>
                  <a:txBody>
                    <a:bodyPr/>
                    <a:lstStyle/>
                    <a:p>
                      <a:pPr>
                        <a:lnSpc>
                          <a:spcPct val="120000"/>
                        </a:lnSpc>
                      </a:pPr>
                      <a:r>
                        <a:rPr lang="en-IN" dirty="0"/>
                        <a:t>   </a:t>
                      </a:r>
                      <a:r>
                        <a:rPr lang="en-IN" sz="2400" dirty="0">
                          <a:latin typeface="Times New Roman" panose="02020603050405020304" pitchFamily="18" charset="0"/>
                          <a:cs typeface="Times New Roman" panose="02020603050405020304" pitchFamily="18" charset="0"/>
                        </a:rPr>
                        <a:t>Rajagopal </a:t>
                      </a:r>
                      <a:r>
                        <a:rPr lang="en-US" altLang="en-IN" sz="2400" dirty="0">
                          <a:latin typeface="Times New Roman" panose="02020603050405020304" pitchFamily="18" charset="0"/>
                          <a:cs typeface="Times New Roman" panose="02020603050405020304" pitchFamily="18" charset="0"/>
                        </a:rPr>
                        <a:t>Sai Krishna  </a:t>
                      </a:r>
                      <a:endParaRPr lang="en-US" altLang="en-IN" sz="2400" dirty="0">
                        <a:latin typeface="Times New Roman" panose="02020603050405020304" pitchFamily="18" charset="0"/>
                        <a:cs typeface="Times New Roman" panose="02020603050405020304" pitchFamily="18" charset="0"/>
                      </a:endParaRPr>
                    </a:p>
                  </a:txBody>
                  <a:tcPr/>
                </a:tc>
              </a:tr>
              <a:tr h="684530">
                <a:tc>
                  <a:txBody>
                    <a:bodyPr/>
                    <a:lstStyle/>
                    <a:p>
                      <a:pPr>
                        <a:lnSpc>
                          <a:spcPct val="120000"/>
                        </a:lnSpc>
                      </a:pPr>
                      <a:r>
                        <a:rPr lang="en-US" altLang="en-IN" sz="2400" dirty="0">
                          <a:latin typeface="Times New Roman" panose="02020603050405020304" pitchFamily="18" charset="0"/>
                          <a:cs typeface="Times New Roman" panose="02020603050405020304" pitchFamily="18" charset="0"/>
                        </a:rPr>
                        <a:t>   V</a:t>
                      </a:r>
                      <a:r>
                        <a:rPr lang="en-IN" sz="2400" dirty="0">
                          <a:latin typeface="Times New Roman" panose="02020603050405020304" pitchFamily="18" charset="0"/>
                          <a:cs typeface="Times New Roman" panose="02020603050405020304" pitchFamily="18" charset="0"/>
                          <a:sym typeface="+mn-ea"/>
                        </a:rPr>
                        <a:t>ayyeti </a:t>
                      </a:r>
                      <a:r>
                        <a:rPr lang="en-US" altLang="en-IN" sz="2400" dirty="0">
                          <a:latin typeface="Times New Roman" panose="02020603050405020304" pitchFamily="18" charset="0"/>
                          <a:cs typeface="Times New Roman" panose="02020603050405020304" pitchFamily="18" charset="0"/>
                          <a:sym typeface="+mn-ea"/>
                        </a:rPr>
                        <a:t>M</a:t>
                      </a:r>
                      <a:r>
                        <a:rPr lang="en-IN" sz="2400" dirty="0">
                          <a:latin typeface="Times New Roman" panose="02020603050405020304" pitchFamily="18" charset="0"/>
                          <a:cs typeface="Times New Roman" panose="02020603050405020304" pitchFamily="18" charset="0"/>
                          <a:sym typeface="+mn-ea"/>
                        </a:rPr>
                        <a:t>ahija</a:t>
                      </a:r>
                      <a:endParaRPr lang="en-IN" sz="2400" dirty="0">
                        <a:latin typeface="Times New Roman" panose="02020603050405020304" pitchFamily="18" charset="0"/>
                        <a:cs typeface="Times New Roman" panose="02020603050405020304" pitchFamily="18" charset="0"/>
                      </a:endParaRPr>
                    </a:p>
                  </a:txBody>
                  <a:tcPr/>
                </a:tc>
              </a:tr>
              <a:tr h="684530">
                <a:tc>
                  <a:txBody>
                    <a:bodyPr/>
                    <a:lstStyle/>
                    <a:p>
                      <a:pPr>
                        <a:lnSpc>
                          <a:spcPct val="100000"/>
                        </a:lnSpc>
                      </a:pPr>
                      <a:r>
                        <a:rPr lang="en-IN" dirty="0"/>
                        <a:t>   </a:t>
                      </a:r>
                      <a:r>
                        <a:rPr lang="en-US" altLang="en-IN" sz="2400" dirty="0">
                          <a:latin typeface="Times New Roman" panose="02020603050405020304" pitchFamily="18" charset="0"/>
                          <a:cs typeface="Times New Roman" panose="02020603050405020304" pitchFamily="18" charset="0"/>
                          <a:sym typeface="+mn-ea"/>
                        </a:rPr>
                        <a:t>D</a:t>
                      </a:r>
                      <a:r>
                        <a:rPr lang="en-IN" sz="2400" dirty="0">
                          <a:latin typeface="Times New Roman" panose="02020603050405020304" pitchFamily="18" charset="0"/>
                          <a:cs typeface="Times New Roman" panose="02020603050405020304" pitchFamily="18" charset="0"/>
                          <a:sym typeface="+mn-ea"/>
                        </a:rPr>
                        <a:t> Nandhakumar</a:t>
                      </a:r>
                      <a:endParaRPr lang="en-IN" sz="1800" dirty="0">
                        <a:latin typeface="Times New Roman" panose="02020603050405020304" pitchFamily="18" charset="0"/>
                        <a:cs typeface="Times New Roman" panose="02020603050405020304" pitchFamily="18" charset="0"/>
                      </a:endParaRPr>
                    </a:p>
                    <a:p>
                      <a:endParaRPr lang="en-IN" dirty="0"/>
                    </a:p>
                  </a:txBody>
                  <a:tcPr/>
                </a:tc>
              </a:tr>
            </a:tbl>
          </a:graphicData>
        </a:graphic>
      </p:graphicFrame>
      <p:graphicFrame>
        <p:nvGraphicFramePr>
          <p:cNvPr id="9" name="Table 8"/>
          <p:cNvGraphicFramePr/>
          <p:nvPr/>
        </p:nvGraphicFramePr>
        <p:xfrm>
          <a:off x="1247905" y="1471836"/>
          <a:ext cx="3921125" cy="5203190"/>
        </p:xfrm>
        <a:graphic>
          <a:graphicData uri="http://schemas.openxmlformats.org/drawingml/2006/table">
            <a:tbl>
              <a:tblPr firstRow="1" bandRow="1">
                <a:tableStyleId>{5C22544A-7EE6-4342-B048-85BDC9FD1C3A}</a:tableStyleId>
              </a:tblPr>
              <a:tblGrid>
                <a:gridCol w="3921125"/>
              </a:tblGrid>
              <a:tr h="560705">
                <a:tc>
                  <a:txBody>
                    <a:bodyPr/>
                    <a:lstStyle/>
                    <a:p>
                      <a:pPr algn="ctr">
                        <a:lnSpc>
                          <a:spcPct val="110000"/>
                        </a:lnSpc>
                      </a:pPr>
                      <a:r>
                        <a:rPr lang="en-US" altLang="en-IN" sz="2800" dirty="0"/>
                        <a:t>Backend Team </a:t>
                      </a:r>
                      <a:endParaRPr lang="en-US" altLang="en-IN" sz="2800" dirty="0"/>
                    </a:p>
                  </a:txBody>
                  <a:tcPr/>
                </a:tc>
              </a:tr>
              <a:tr h="603250">
                <a:tc>
                  <a:txBody>
                    <a:bodyPr/>
                    <a:lstStyle/>
                    <a:p>
                      <a:pPr>
                        <a:lnSpc>
                          <a:spcPct val="140000"/>
                        </a:lnSpc>
                      </a:pPr>
                      <a:r>
                        <a:rPr lang="en-IN" altLang="en-IN" sz="2400" dirty="0">
                          <a:latin typeface="Times New Roman" panose="02020603050405020304" pitchFamily="18" charset="0"/>
                          <a:cs typeface="Times New Roman" panose="02020603050405020304" pitchFamily="18" charset="0"/>
                        </a:rPr>
                        <a:t> </a:t>
                      </a:r>
                      <a:r>
                        <a:rPr lang="en-US" altLang="en-IN" sz="2400" dirty="0">
                          <a:latin typeface="Times New Roman" panose="02020603050405020304" pitchFamily="18" charset="0"/>
                          <a:cs typeface="Times New Roman" panose="02020603050405020304" pitchFamily="18" charset="0"/>
                        </a:rPr>
                        <a:t>Manish Kumar</a:t>
                      </a:r>
                      <a:endParaRPr lang="en-US" altLang="en-IN" sz="2400" dirty="0">
                        <a:latin typeface="Times New Roman" panose="02020603050405020304" pitchFamily="18" charset="0"/>
                        <a:cs typeface="Times New Roman" panose="02020603050405020304" pitchFamily="18" charset="0"/>
                      </a:endParaRPr>
                    </a:p>
                  </a:txBody>
                  <a:tcPr/>
                </a:tc>
              </a:tr>
              <a:tr h="603250">
                <a:tc>
                  <a:txBody>
                    <a:bodyPr/>
                    <a:lstStyle/>
                    <a:p>
                      <a:pPr>
                        <a:lnSpc>
                          <a:spcPct val="140000"/>
                        </a:lnSpc>
                      </a:pPr>
                      <a:r>
                        <a:rPr lang="en-IN" sz="2400" dirty="0"/>
                        <a:t> </a:t>
                      </a:r>
                      <a:r>
                        <a:rPr lang="en-US" altLang="en-IN" sz="2400" dirty="0">
                          <a:latin typeface="Times New Roman" panose="02020603050405020304" pitchFamily="18" charset="0"/>
                          <a:cs typeface="Times New Roman" panose="02020603050405020304" pitchFamily="18" charset="0"/>
                        </a:rPr>
                        <a:t>Gummadipudi Goutham</a:t>
                      </a:r>
                      <a:endParaRPr lang="en-US" altLang="en-IN" sz="2400" dirty="0">
                        <a:latin typeface="Times New Roman" panose="02020603050405020304" pitchFamily="18" charset="0"/>
                        <a:cs typeface="Times New Roman" panose="02020603050405020304" pitchFamily="18" charset="0"/>
                      </a:endParaRPr>
                    </a:p>
                  </a:txBody>
                  <a:tcPr/>
                </a:tc>
              </a:tr>
              <a:tr h="530225">
                <a:tc>
                  <a:txBody>
                    <a:bodyPr/>
                    <a:lstStyle/>
                    <a:p>
                      <a:pPr>
                        <a:lnSpc>
                          <a:spcPct val="120000"/>
                        </a:lnSpc>
                      </a:pPr>
                      <a:r>
                        <a:rPr lang="en-IN" sz="2400" dirty="0"/>
                        <a:t> </a:t>
                      </a:r>
                      <a:r>
                        <a:rPr lang="en-IN" sz="2400" dirty="0">
                          <a:latin typeface="Times New Roman" panose="02020603050405020304" pitchFamily="18" charset="0"/>
                          <a:cs typeface="Times New Roman" panose="02020603050405020304" pitchFamily="18" charset="0"/>
                          <a:sym typeface="+mn-ea"/>
                        </a:rPr>
                        <a:t>Parise Ramesh (DBMS)</a:t>
                      </a:r>
                      <a:endParaRPr lang="en-US" altLang="en-IN" sz="2400" dirty="0">
                        <a:latin typeface="Times New Roman" panose="02020603050405020304" pitchFamily="18" charset="0"/>
                        <a:cs typeface="Times New Roman" panose="02020603050405020304" pitchFamily="18" charset="0"/>
                      </a:endParaRPr>
                    </a:p>
                  </a:txBody>
                  <a:tcPr/>
                </a:tc>
              </a:tr>
              <a:tr h="603250">
                <a:tc>
                  <a:txBody>
                    <a:bodyPr/>
                    <a:lstStyle/>
                    <a:p>
                      <a:pPr>
                        <a:lnSpc>
                          <a:spcPct val="140000"/>
                        </a:lnSpc>
                      </a:pPr>
                      <a:r>
                        <a:rPr lang="en-US" altLang="en-IN" sz="2400" dirty="0">
                          <a:latin typeface="Times New Roman" panose="02020603050405020304" pitchFamily="18" charset="0"/>
                          <a:cs typeface="Times New Roman" panose="02020603050405020304" pitchFamily="18" charset="0"/>
                        </a:rPr>
                        <a:t> R.Vishnu Sai Abhilash</a:t>
                      </a:r>
                      <a:r>
                        <a:rPr lang="en-US" altLang="en-IN" sz="2400" dirty="0"/>
                        <a:t> </a:t>
                      </a:r>
                      <a:endParaRPr lang="en-US" altLang="en-IN" sz="2400" dirty="0"/>
                    </a:p>
                  </a:txBody>
                  <a:tcPr/>
                </a:tc>
              </a:tr>
              <a:tr h="566420">
                <a:tc>
                  <a:txBody>
                    <a:bodyPr/>
                    <a:lstStyle/>
                    <a:p>
                      <a:pPr>
                        <a:lnSpc>
                          <a:spcPct val="130000"/>
                        </a:lnSpc>
                      </a:pPr>
                      <a:r>
                        <a:rPr lang="en-IN" sz="2400" dirty="0"/>
                        <a:t> </a:t>
                      </a:r>
                      <a:r>
                        <a:rPr lang="en-IN" sz="2400" dirty="0">
                          <a:latin typeface="Times New Roman" panose="02020603050405020304" pitchFamily="18" charset="0"/>
                          <a:cs typeface="Times New Roman" panose="02020603050405020304" pitchFamily="18" charset="0"/>
                          <a:sym typeface="+mn-ea"/>
                        </a:rPr>
                        <a:t>Gillella Jagadeshwar Reddy</a:t>
                      </a:r>
                      <a:endParaRPr lang="en-US" altLang="en-IN" sz="2400" dirty="0">
                        <a:latin typeface="Times New Roman" panose="02020603050405020304" pitchFamily="18" charset="0"/>
                        <a:cs typeface="Times New Roman" panose="02020603050405020304" pitchFamily="18" charset="0"/>
                      </a:endParaRPr>
                    </a:p>
                  </a:txBody>
                  <a:tcPr/>
                </a:tc>
              </a:tr>
              <a:tr h="566420">
                <a:tc>
                  <a:txBody>
                    <a:bodyPr/>
                    <a:lstStyle/>
                    <a:p>
                      <a:pPr marL="0" marR="0" indent="0" algn="l" defTabSz="457200" rtl="0" eaLnBrk="1" fontAlgn="auto" latinLnBrk="0" hangingPunct="1">
                        <a:lnSpc>
                          <a:spcPct val="130000"/>
                        </a:lnSpc>
                        <a:spcBef>
                          <a:spcPts val="0"/>
                        </a:spcBef>
                        <a:spcAft>
                          <a:spcPts val="0"/>
                        </a:spcAft>
                        <a:buClrTx/>
                        <a:buSzTx/>
                        <a:buFontTx/>
                        <a:buNone/>
                        <a:defRPr/>
                      </a:pPr>
                      <a:r>
                        <a:rPr lang="en-US"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Vignesh Raaj N S</a:t>
                      </a:r>
                      <a:endParaRPr lang="en-IN" sz="2400" dirty="0">
                        <a:latin typeface="Times New Roman" panose="02020603050405020304" pitchFamily="18" charset="0"/>
                        <a:cs typeface="Times New Roman" panose="02020603050405020304" pitchFamily="18" charset="0"/>
                      </a:endParaRPr>
                    </a:p>
                  </a:txBody>
                  <a:tcPr/>
                </a:tc>
              </a:tr>
              <a:tr h="603250">
                <a:tc>
                  <a:txBody>
                    <a:bodyPr/>
                    <a:lstStyle/>
                    <a:p>
                      <a:pPr marL="0" marR="0" indent="0" algn="l" defTabSz="457200" rtl="0" eaLnBrk="1" fontAlgn="auto" latinLnBrk="0" hangingPunct="1">
                        <a:lnSpc>
                          <a:spcPct val="140000"/>
                        </a:lnSpc>
                        <a:spcBef>
                          <a:spcPts val="0"/>
                        </a:spcBef>
                        <a:spcAft>
                          <a:spcPts val="0"/>
                        </a:spcAft>
                        <a:buClrTx/>
                        <a:buSzTx/>
                        <a:buFontTx/>
                        <a:buNone/>
                        <a:defRPr/>
                      </a:pPr>
                      <a:r>
                        <a:rPr lang="en-IN" dirty="0"/>
                        <a:t> </a:t>
                      </a:r>
                      <a:r>
                        <a:rPr lang="en-IN" sz="2400" dirty="0">
                          <a:latin typeface="Times New Roman" panose="02020603050405020304" pitchFamily="18" charset="0"/>
                          <a:cs typeface="Times New Roman" panose="02020603050405020304" pitchFamily="18" charset="0"/>
                        </a:rPr>
                        <a:t>Undavalli Tejendra</a:t>
                      </a:r>
                      <a:endParaRPr lang="en-IN" sz="2400" dirty="0">
                        <a:latin typeface="Times New Roman" panose="02020603050405020304" pitchFamily="18" charset="0"/>
                        <a:cs typeface="Times New Roman" panose="02020603050405020304" pitchFamily="18" charset="0"/>
                      </a:endParaRPr>
                    </a:p>
                  </a:txBody>
                  <a:tcPr/>
                </a:tc>
              </a:tr>
              <a:tr h="566420">
                <a:tc>
                  <a:txBody>
                    <a:bodyPr/>
                    <a:lstStyle/>
                    <a:p>
                      <a:pPr marL="0" marR="0" indent="0" algn="l" defTabSz="457200" rtl="0" eaLnBrk="1" fontAlgn="auto" latinLnBrk="0" hangingPunct="1">
                        <a:lnSpc>
                          <a:spcPct val="130000"/>
                        </a:lnSpc>
                        <a:spcBef>
                          <a:spcPts val="0"/>
                        </a:spcBef>
                        <a:spcAft>
                          <a:spcPts val="0"/>
                        </a:spcAft>
                        <a:buClrTx/>
                        <a:buSzTx/>
                        <a:buFontTx/>
                        <a:buNone/>
                        <a:defRPr/>
                      </a:pPr>
                      <a:r>
                        <a:rPr lang="en-US"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Padileti Sandeep Reddy</a:t>
                      </a:r>
                      <a:endParaRPr lang="en-IN" sz="24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00100" y="793750"/>
            <a:ext cx="2538708" cy="461665"/>
          </a:xfrm>
          <a:prstGeom prst="rect">
            <a:avLst/>
          </a:prstGeom>
          <a:noFill/>
        </p:spPr>
        <p:txBody>
          <a:bodyPr wrap="none" rtlCol="0" anchor="t">
            <a:spAutoFit/>
          </a:bodyPr>
          <a:lstStyle/>
          <a:p>
            <a:r>
              <a:rPr lang="en-IN" sz="2400" b="1" dirty="0">
                <a:solidFill>
                  <a:srgbClr val="7030A0"/>
                </a:solidFill>
                <a:latin typeface="Times New Roman" panose="02020603050405020304" pitchFamily="18" charset="0"/>
                <a:cs typeface="Times New Roman" panose="02020603050405020304" pitchFamily="18" charset="0"/>
                <a:sym typeface="+mn-ea"/>
              </a:rPr>
              <a:t>Angular Module</a:t>
            </a:r>
            <a:r>
              <a:rPr lang="en-US" altLang="en-IN" sz="2400" b="1" dirty="0">
                <a:solidFill>
                  <a:srgbClr val="7030A0"/>
                </a:solidFill>
                <a:latin typeface="Times New Roman" panose="02020603050405020304" pitchFamily="18" charset="0"/>
                <a:cs typeface="Times New Roman" panose="02020603050405020304" pitchFamily="18" charset="0"/>
                <a:sym typeface="+mn-ea"/>
              </a:rPr>
              <a:t> </a:t>
            </a:r>
            <a:r>
              <a:rPr lang="en-IN" sz="2400" b="1" dirty="0">
                <a:solidFill>
                  <a:srgbClr val="7030A0"/>
                </a:solidFill>
                <a:latin typeface="Times New Roman" panose="02020603050405020304" pitchFamily="18" charset="0"/>
                <a:cs typeface="Times New Roman" panose="02020603050405020304" pitchFamily="18" charset="0"/>
                <a:sym typeface="+mn-ea"/>
              </a:rPr>
              <a:t>:</a:t>
            </a:r>
            <a:endParaRPr lang="en-IN" sz="2400" b="1" dirty="0">
              <a:solidFill>
                <a:srgbClr val="7030A0"/>
              </a:solidFill>
              <a:latin typeface="Times New Roman" panose="02020603050405020304" pitchFamily="18" charset="0"/>
              <a:cs typeface="Times New Roman" panose="02020603050405020304" pitchFamily="18" charset="0"/>
              <a:sym typeface="+mn-ea"/>
            </a:endParaRPr>
          </a:p>
        </p:txBody>
      </p:sp>
      <p:sp>
        <p:nvSpPr>
          <p:cNvPr id="3" name="Text Box 2"/>
          <p:cNvSpPr txBox="1"/>
          <p:nvPr/>
        </p:nvSpPr>
        <p:spPr>
          <a:xfrm>
            <a:off x="800100" y="1255415"/>
            <a:ext cx="10536008" cy="5099922"/>
          </a:xfrm>
          <a:prstGeom prst="rect">
            <a:avLst/>
          </a:prstGeom>
          <a:noFill/>
        </p:spPr>
        <p:txBody>
          <a:bodyPr wrap="square" rtlCol="0" anchor="t">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Imports in module:</a:t>
            </a:r>
            <a:endParaRPr lang="en-US" sz="2000" dirty="0">
              <a:latin typeface="Times New Roman" panose="02020603050405020304" pitchFamily="18" charset="0"/>
              <a:cs typeface="Times New Roman" panose="02020603050405020304" pitchFamily="18" charset="0"/>
            </a:endParaRPr>
          </a:p>
          <a:p>
            <a:pPr marL="800100" lvl="1"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FormsModule</a:t>
            </a:r>
            <a:endParaRPr lang="en-US" sz="2000" dirty="0">
              <a:latin typeface="Times New Roman" panose="02020603050405020304" pitchFamily="18" charset="0"/>
              <a:cs typeface="Times New Roman" panose="02020603050405020304" pitchFamily="18" charset="0"/>
            </a:endParaRPr>
          </a:p>
          <a:p>
            <a:pPr marL="800100" lvl="1"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ReactiveFormsModule</a:t>
            </a:r>
            <a:endParaRPr lang="en-US" sz="2000" dirty="0">
              <a:latin typeface="Times New Roman" panose="02020603050405020304" pitchFamily="18" charset="0"/>
              <a:cs typeface="Times New Roman" panose="02020603050405020304" pitchFamily="18" charset="0"/>
            </a:endParaRPr>
          </a:p>
          <a:p>
            <a:pPr marL="800100" lvl="1"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HttpClientModule</a:t>
            </a:r>
            <a:endParaRPr lang="en-US" sz="2000" dirty="0">
              <a:latin typeface="Times New Roman" panose="02020603050405020304" pitchFamily="18" charset="0"/>
              <a:cs typeface="Times New Roman" panose="02020603050405020304" pitchFamily="18" charset="0"/>
            </a:endParaRPr>
          </a:p>
          <a:p>
            <a:pPr marL="800100" lvl="1"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BrowserModule</a:t>
            </a:r>
            <a:endParaRPr lang="en-US" sz="2000" dirty="0">
              <a:latin typeface="Times New Roman" panose="02020603050405020304" pitchFamily="18" charset="0"/>
              <a:cs typeface="Times New Roman" panose="02020603050405020304" pitchFamily="18" charset="0"/>
            </a:endParaRPr>
          </a:p>
          <a:p>
            <a:pPr marL="800100" lvl="1"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AppRoutingModule</a:t>
            </a:r>
            <a:endParaRPr lang="en-US" sz="2000" dirty="0">
              <a:latin typeface="Times New Roman" panose="02020603050405020304" pitchFamily="18" charset="0"/>
              <a:cs typeface="Times New Roman" panose="02020603050405020304" pitchFamily="18" charset="0"/>
            </a:endParaRPr>
          </a:p>
          <a:p>
            <a:pPr marL="800100" lvl="1" indent="-342900">
              <a:lnSpc>
                <a:spcPct val="13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NgbModule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835" y="1628140"/>
            <a:ext cx="10641330" cy="193802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Angular Router is an object that enables navigation from one component to the next component as users perform application tasks like clicking on menus links, buttons or clicking on back/forward button on the browser. We can access the router object and use its methods like navigate() or navigateByUrl(), to navigate to a route.</a:t>
            </a: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838835" y="4488815"/>
            <a:ext cx="10300970" cy="156845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Router Link is a directive that binds the HTML element to a Route. Clicking on the HTML element, which is bound to a Router Link, will result in navigation to the Route. The Router Link may contain parameters to be passed to the route’s component.</a:t>
            </a:r>
            <a:endParaRPr lang="en-US" sz="2400"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737235" y="936625"/>
            <a:ext cx="2489200" cy="460375"/>
          </a:xfrm>
          <a:prstGeom prst="rect">
            <a:avLst/>
          </a:prstGeom>
          <a:noFill/>
        </p:spPr>
        <p:txBody>
          <a:bodyPr wrap="none" rtlCol="0" anchor="t">
            <a:spAutoFit/>
          </a:bodyPr>
          <a:lstStyle/>
          <a:p>
            <a:r>
              <a:rPr lang="en-US" altLang="en-IN" sz="2400" b="1" dirty="0">
                <a:solidFill>
                  <a:srgbClr val="7030A0"/>
                </a:solidFill>
                <a:latin typeface="Times New Roman" panose="02020603050405020304" pitchFamily="18" charset="0"/>
                <a:cs typeface="Times New Roman" panose="02020603050405020304" pitchFamily="18" charset="0"/>
                <a:sym typeface="+mn-ea"/>
              </a:rPr>
              <a:t>Angular Routing:</a:t>
            </a:r>
            <a:endParaRPr lang="en-US" sz="2400" dirty="0"/>
          </a:p>
        </p:txBody>
      </p:sp>
      <p:sp>
        <p:nvSpPr>
          <p:cNvPr id="5" name="Text Box 4"/>
          <p:cNvSpPr txBox="1"/>
          <p:nvPr/>
        </p:nvSpPr>
        <p:spPr>
          <a:xfrm>
            <a:off x="838835" y="3797300"/>
            <a:ext cx="1896110" cy="460375"/>
          </a:xfrm>
          <a:prstGeom prst="rect">
            <a:avLst/>
          </a:prstGeom>
          <a:noFill/>
        </p:spPr>
        <p:txBody>
          <a:bodyPr wrap="none" rtlCol="0" anchor="t">
            <a:spAutoFit/>
          </a:bodyPr>
          <a:lstStyle/>
          <a:p>
            <a:r>
              <a:rPr lang="en-US" altLang="en-IN" sz="2400" b="1" dirty="0">
                <a:solidFill>
                  <a:srgbClr val="7030A0"/>
                </a:solidFill>
                <a:latin typeface="Times New Roman" panose="02020603050405020304" pitchFamily="18" charset="0"/>
                <a:cs typeface="Times New Roman" panose="02020603050405020304" pitchFamily="18" charset="0"/>
                <a:sym typeface="+mn-ea"/>
              </a:rPr>
              <a:t>Router Link:</a:t>
            </a:r>
            <a:endParaRPr lang="en-US"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5646" y="1496060"/>
            <a:ext cx="11283977" cy="5116593"/>
          </a:xfrm>
          <a:prstGeom prst="rect">
            <a:avLst/>
          </a:prstGeom>
        </p:spPr>
        <p:txBody>
          <a:bodyPr wrap="square">
            <a:spAutoFit/>
          </a:bodyPr>
          <a:lstStyle/>
          <a:p>
            <a:pPr marL="342900" indent="-342900">
              <a:lnSpc>
                <a:spcPct val="13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Components are the most basic UI building block of an Angular app. An Angular app contains a tree of Angular components. Angular components are a subset of directives, always associated with a template. Unlike other directives, only one component can be instantiated for a given element in a template.</a:t>
            </a:r>
            <a:endParaRPr lang="en-US" sz="24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component consists of:</a:t>
            </a:r>
            <a:endParaRPr lang="en-US"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HTML template that declares what renders on the page</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TypeScript class that defines behavior</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CSS selector that defines how the component is used in a template</a:t>
            </a: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Optionally, CSS styles applied to the template</a:t>
            </a: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nSpc>
                <a:spcPct val="13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5" name="Text Box 2"/>
          <p:cNvSpPr txBox="1"/>
          <p:nvPr/>
        </p:nvSpPr>
        <p:spPr>
          <a:xfrm>
            <a:off x="495646" y="1035684"/>
            <a:ext cx="3082290" cy="460375"/>
          </a:xfrm>
          <a:prstGeom prst="rect">
            <a:avLst/>
          </a:prstGeom>
          <a:noFill/>
        </p:spPr>
        <p:txBody>
          <a:bodyPr wrap="none" rtlCol="0" anchor="t">
            <a:spAutoFit/>
          </a:bodyPr>
          <a:lstStyle/>
          <a:p>
            <a:r>
              <a:rPr lang="en-US" altLang="en-IN" sz="2400" b="1" dirty="0">
                <a:solidFill>
                  <a:srgbClr val="7030A0"/>
                </a:solidFill>
                <a:latin typeface="Times New Roman" panose="02020603050405020304" pitchFamily="18" charset="0"/>
                <a:cs typeface="Times New Roman" panose="02020603050405020304" pitchFamily="18" charset="0"/>
                <a:sym typeface="+mn-ea"/>
              </a:rPr>
              <a:t>Angular Components:</a:t>
            </a:r>
            <a:endParaRPr lang="en-US" sz="2400" dirty="0"/>
          </a:p>
        </p:txBody>
      </p:sp>
      <p:pic>
        <p:nvPicPr>
          <p:cNvPr id="7" name="Picture 6"/>
          <p:cNvPicPr>
            <a:picLocks noChangeAspect="1"/>
          </p:cNvPicPr>
          <p:nvPr/>
        </p:nvPicPr>
        <p:blipFill>
          <a:blip r:embed="rId1"/>
          <a:stretch>
            <a:fillRect/>
          </a:stretch>
        </p:blipFill>
        <p:spPr>
          <a:xfrm>
            <a:off x="8472815" y="3654369"/>
            <a:ext cx="3223539" cy="2149026"/>
          </a:xfrm>
          <a:prstGeom prst="rect">
            <a:avLst/>
          </a:prstGeom>
        </p:spPr>
      </p:pic>
      <p:sp>
        <p:nvSpPr>
          <p:cNvPr id="8" name="Rectangle 7"/>
          <p:cNvSpPr/>
          <p:nvPr/>
        </p:nvSpPr>
        <p:spPr>
          <a:xfrm>
            <a:off x="8695765" y="4054356"/>
            <a:ext cx="2868706" cy="149479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44914" y="725118"/>
            <a:ext cx="4843057" cy="461665"/>
          </a:xfrm>
          <a:prstGeom prst="rect">
            <a:avLst/>
          </a:prstGeom>
          <a:noFill/>
        </p:spPr>
        <p:txBody>
          <a:bodyPr wrap="none" rtlCol="0">
            <a:spAutoFit/>
          </a:bodyPr>
          <a:lstStyle/>
          <a:p>
            <a:r>
              <a:rPr lang="en-IN" sz="2400" b="1" dirty="0">
                <a:solidFill>
                  <a:srgbClr val="7030A0"/>
                </a:solidFill>
                <a:latin typeface="Times New Roman" panose="02020603050405020304" pitchFamily="18" charset="0"/>
                <a:cs typeface="Times New Roman" panose="02020603050405020304" pitchFamily="18" charset="0"/>
              </a:rPr>
              <a:t>Angular Components in the project</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5" name="Rectangle 4"/>
          <p:cNvSpPr/>
          <p:nvPr/>
        </p:nvSpPr>
        <p:spPr>
          <a:xfrm>
            <a:off x="644914" y="1186783"/>
            <a:ext cx="10877976" cy="5253811"/>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Home</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It is the Landing Page of the application. It has Navigation to Login and Register</a:t>
            </a:r>
            <a:endParaRPr lang="en-US" sz="2000" dirty="0">
              <a:latin typeface="Times New Roman" panose="02020603050405020304" pitchFamily="18" charset="0"/>
              <a:cs typeface="Times New Roman" panose="02020603050405020304" pitchFamily="18" charset="0"/>
            </a:endParaRP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Admin-Login</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Admin contains a page for login form and method to validate the Admin Login</a:t>
            </a:r>
            <a:endParaRPr lang="en-US" sz="2000" dirty="0">
              <a:latin typeface="Times New Roman" panose="02020603050405020304" pitchFamily="18" charset="0"/>
              <a:cs typeface="Times New Roman" panose="02020603050405020304" pitchFamily="18" charset="0"/>
            </a:endParaRP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User-Login</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User Login contains a page for user login form and a method to validate the user login.</a:t>
            </a:r>
            <a:endParaRPr lang="en-US" sz="2000" dirty="0">
              <a:latin typeface="Times New Roman" panose="02020603050405020304" pitchFamily="18" charset="0"/>
              <a:cs typeface="Times New Roman" panose="02020603050405020304" pitchFamily="18" charset="0"/>
            </a:endParaRP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User-Register:</a:t>
            </a:r>
            <a:endParaRPr lang="en-US" sz="2000" b="1"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This component contains a page for user registration form and method to store the details in Database.</a:t>
            </a: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7012" y="1002149"/>
            <a:ext cx="10877976" cy="4892675"/>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Admin-Home</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After log</a:t>
            </a:r>
            <a:r>
              <a:rPr lang="en-IN" alt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in as Admin</a:t>
            </a:r>
            <a:r>
              <a:rPr lang="en-IN" altLang="en-US" sz="2000" dirty="0">
                <a:latin typeface="Times New Roman" panose="02020603050405020304" pitchFamily="18" charset="0"/>
                <a:cs typeface="Times New Roman" panose="02020603050405020304" pitchFamily="18" charset="0"/>
              </a:rPr>
              <a:t>, a</a:t>
            </a:r>
            <a:r>
              <a:rPr lang="en-US" sz="2000" dirty="0">
                <a:latin typeface="Times New Roman" panose="02020603050405020304" pitchFamily="18" charset="0"/>
                <a:cs typeface="Times New Roman" panose="02020603050405020304" pitchFamily="18" charset="0"/>
              </a:rPr>
              <a:t>dmin can </a:t>
            </a:r>
            <a:r>
              <a:rPr lang="en-US" sz="2000" dirty="0">
                <a:latin typeface="Times New Roman" panose="02020603050405020304" pitchFamily="18" charset="0"/>
                <a:cs typeface="Times New Roman" panose="02020603050405020304" pitchFamily="18" charset="0"/>
                <a:sym typeface="+mn-ea"/>
              </a:rPr>
              <a:t>perform </a:t>
            </a:r>
            <a:r>
              <a:rPr lang="en-IN" altLang="en-US" sz="2000" dirty="0">
                <a:latin typeface="Times New Roman" panose="02020603050405020304" pitchFamily="18" charset="0"/>
                <a:cs typeface="Times New Roman" panose="02020603050405020304" pitchFamily="18" charset="0"/>
                <a:sym typeface="+mn-ea"/>
              </a:rPr>
              <a:t> </a:t>
            </a:r>
            <a:r>
              <a:rPr lang="en-US" sz="2000" dirty="0">
                <a:latin typeface="Times New Roman" panose="02020603050405020304" pitchFamily="18" charset="0"/>
                <a:cs typeface="Times New Roman" panose="02020603050405020304" pitchFamily="18" charset="0"/>
              </a:rPr>
              <a:t>two functional operations. Adding new Bus and viewing </a:t>
            </a:r>
            <a:r>
              <a:rPr lang="en-IN" altLang="en-US"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ll the </a:t>
            </a:r>
            <a:r>
              <a:rPr lang="en-IN" altLang="en-US" sz="2000" dirty="0">
                <a:latin typeface="Times New Roman" panose="02020603050405020304" pitchFamily="18" charset="0"/>
                <a:cs typeface="Times New Roman" panose="02020603050405020304" pitchFamily="18" charset="0"/>
              </a:rPr>
              <a:t>entries</a:t>
            </a:r>
            <a:r>
              <a:rPr lang="en-US" sz="2000" dirty="0">
                <a:latin typeface="Times New Roman" panose="02020603050405020304" pitchFamily="18" charset="0"/>
                <a:cs typeface="Times New Roman" panose="02020603050405020304" pitchFamily="18" charset="0"/>
              </a:rPr>
              <a:t>. This home page </a:t>
            </a:r>
            <a:r>
              <a:rPr lang="en-IN" altLang="en-US" sz="2000" dirty="0">
                <a:latin typeface="Times New Roman" panose="02020603050405020304" pitchFamily="18" charset="0"/>
                <a:cs typeface="Times New Roman" panose="02020603050405020304" pitchFamily="18" charset="0"/>
              </a:rPr>
              <a:t>has an option to </a:t>
            </a:r>
            <a:r>
              <a:rPr lang="en-US" sz="2000" dirty="0">
                <a:latin typeface="Times New Roman" panose="02020603050405020304" pitchFamily="18" charset="0"/>
                <a:cs typeface="Times New Roman" panose="02020603050405020304" pitchFamily="18" charset="0"/>
              </a:rPr>
              <a:t>navigate the admin to perform these functionalities.</a:t>
            </a:r>
            <a:endParaRPr lang="en-US" sz="2000" dirty="0">
              <a:latin typeface="Times New Roman" panose="02020603050405020304" pitchFamily="18" charset="0"/>
              <a:cs typeface="Times New Roman" panose="02020603050405020304" pitchFamily="18" charset="0"/>
            </a:endParaRP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Add-Bus-Details</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This component contains a form inside a template page to add new bus details and TS file containing method to store the data entered in form into the database.</a:t>
            </a: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View-All-Bus-Details</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This component contains a viewing page which s</a:t>
            </a:r>
            <a:r>
              <a:rPr lang="en-IN" altLang="en-US" sz="2000" dirty="0">
                <a:latin typeface="Times New Roman" panose="02020603050405020304" pitchFamily="18" charset="0"/>
                <a:cs typeface="Times New Roman" panose="02020603050405020304" pitchFamily="18" charset="0"/>
              </a:rPr>
              <a:t>ho</a:t>
            </a:r>
            <a:r>
              <a:rPr lang="en-US" sz="2000" dirty="0">
                <a:latin typeface="Times New Roman" panose="02020603050405020304" pitchFamily="18" charset="0"/>
                <a:cs typeface="Times New Roman" panose="02020603050405020304" pitchFamily="18" charset="0"/>
              </a:rPr>
              <a:t>ws all  the details and list of all the bus details and functionalities like updating bus details and deleting the existing bus from database.</a:t>
            </a: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7012" y="1002149"/>
            <a:ext cx="10877976" cy="5253811"/>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User-Home: </a:t>
            </a:r>
            <a:endParaRPr lang="en-US" sz="2000" b="1"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After Login as User, User has 4 Functionalities Book Tickets for passengers, View Bookings, View User Details, Update User Details. This component contains the option to search the bus for user provided routing details and Route the user to add passenger details. This page also navigate the user to View Booking, View User Details, Update User Details.</a:t>
            </a:r>
            <a:endParaRPr lang="en-US" sz="2000" dirty="0">
              <a:latin typeface="Times New Roman" panose="02020603050405020304" pitchFamily="18" charset="0"/>
              <a:cs typeface="Times New Roman" panose="02020603050405020304" pitchFamily="18" charset="0"/>
            </a:endParaRPr>
          </a:p>
          <a:p>
            <a:pPr lvl="1">
              <a:lnSpc>
                <a:spcPct val="130000"/>
              </a:lnSpc>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Add-Passengers:</a:t>
            </a:r>
            <a:endParaRPr lang="en-US" sz="2000" b="1"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After selecting the bus, User needs to submit the passenger details of passengers in the form to store the data in the Database.</a:t>
            </a:r>
            <a:endParaRPr lang="en-US" sz="2000" dirty="0">
              <a:latin typeface="Times New Roman" panose="02020603050405020304" pitchFamily="18" charset="0"/>
              <a:cs typeface="Times New Roman" panose="02020603050405020304" pitchFamily="18" charset="0"/>
            </a:endParaRP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Show-User-booking:</a:t>
            </a:r>
            <a:endParaRPr lang="en-US" sz="2000" b="1"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This component contains all the bookings made by the logged in user. Can view the passenger and bus details for a specific booking.</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012" y="1002149"/>
            <a:ext cx="10877976" cy="5653920"/>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Update-Passengers:</a:t>
            </a:r>
            <a:endParaRPr lang="en-US" sz="2000" b="1"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This component contains a form to update the passenger details and change it in data base.</a:t>
            </a:r>
            <a:endParaRPr lang="en-US" sz="2000" dirty="0">
              <a:latin typeface="Times New Roman" panose="02020603050405020304" pitchFamily="18" charset="0"/>
              <a:cs typeface="Times New Roman" panose="02020603050405020304" pitchFamily="18" charset="0"/>
            </a:endParaRPr>
          </a:p>
          <a:p>
            <a:pPr>
              <a:lnSpc>
                <a:spcPct val="130000"/>
              </a:lnSpc>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View-User-details:</a:t>
            </a:r>
            <a:endParaRPr lang="en-US" sz="2000" b="1"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This component displays the user details.</a:t>
            </a:r>
            <a:endParaRPr lang="en-US" sz="2000" dirty="0">
              <a:latin typeface="Times New Roman" panose="02020603050405020304" pitchFamily="18" charset="0"/>
              <a:cs typeface="Times New Roman" panose="02020603050405020304" pitchFamily="18" charset="0"/>
            </a:endParaRPr>
          </a:p>
          <a:p>
            <a:pPr lvl="1">
              <a:lnSpc>
                <a:spcPct val="130000"/>
              </a:lnSpc>
            </a:pP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Update-User:</a:t>
            </a:r>
            <a:endParaRPr lang="en-US" sz="2000" b="1"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This component contains a form to update the user details.</a:t>
            </a: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Error:</a:t>
            </a:r>
            <a:endParaRPr lang="en-US" sz="2000" b="1"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This component handles the error</a:t>
            </a:r>
            <a:endParaRPr lang="en-US" sz="2000"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Page-not-found:</a:t>
            </a:r>
            <a:endParaRPr lang="en-US" sz="2000" b="1" dirty="0">
              <a:latin typeface="Times New Roman" panose="02020603050405020304" pitchFamily="18" charset="0"/>
              <a:cs typeface="Times New Roman" panose="02020603050405020304" pitchFamily="18" charset="0"/>
            </a:endParaRPr>
          </a:p>
          <a:p>
            <a:pPr lvl="1">
              <a:lnSpc>
                <a:spcPct val="130000"/>
              </a:lnSpc>
            </a:pPr>
            <a:r>
              <a:rPr lang="en-US" sz="2000" dirty="0">
                <a:latin typeface="Times New Roman" panose="02020603050405020304" pitchFamily="18" charset="0"/>
                <a:cs typeface="Times New Roman" panose="02020603050405020304" pitchFamily="18" charset="0"/>
              </a:rPr>
              <a:t>This component handles 404 Error.</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161" y="1503142"/>
            <a:ext cx="10980851" cy="3785652"/>
          </a:xfrm>
          <a:prstGeom prst="rect">
            <a:avLst/>
          </a:prstGeom>
        </p:spPr>
        <p:txBody>
          <a:bodyPr wrap="square">
            <a:spAutoFit/>
          </a:bodyPr>
          <a:lstStyle/>
          <a:p>
            <a:pPr>
              <a:lnSpc>
                <a:spcPct val="120000"/>
              </a:lnSpc>
            </a:pPr>
            <a:r>
              <a:rPr lang="en-US" sz="2000" dirty="0">
                <a:latin typeface="Times New Roman" panose="02020603050405020304" pitchFamily="18" charset="0"/>
                <a:cs typeface="Times New Roman" panose="02020603050405020304" pitchFamily="18" charset="0"/>
              </a:rPr>
              <a:t>Service is a piece of reusable code with a focused purpose. A code that you will use across multiple components in your application.</a:t>
            </a:r>
            <a:endParaRPr lang="en-US" sz="2000" dirty="0">
              <a:latin typeface="Times New Roman" panose="02020603050405020304" pitchFamily="18" charset="0"/>
              <a:cs typeface="Times New Roman" panose="02020603050405020304" pitchFamily="18" charset="0"/>
            </a:endParaRPr>
          </a:p>
          <a:p>
            <a:pPr marL="342900" indent="-342900">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Our components need to access the data. You can write data access code in each Component, but this is very inefficient and breaks the rule of single responsibility. The Component should focus on presenting the data to the user.</a:t>
            </a:r>
            <a:endParaRPr lang="en-US" sz="2000" dirty="0">
              <a:latin typeface="Times New Roman" panose="02020603050405020304" pitchFamily="18" charset="0"/>
              <a:cs typeface="Times New Roman" panose="02020603050405020304" pitchFamily="18" charset="0"/>
            </a:endParaRPr>
          </a:p>
          <a:p>
            <a:pPr marL="342900" indent="-342900">
              <a:lnSpc>
                <a:spcPct val="120000"/>
              </a:lnSpc>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nSpc>
                <a:spcPct val="12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Command to generate service: ng g s &lt;</a:t>
            </a:r>
            <a:r>
              <a:rPr lang="en-IN" sz="2000" dirty="0" err="1">
                <a:latin typeface="Times New Roman" panose="02020603050405020304" pitchFamily="18" charset="0"/>
                <a:cs typeface="Times New Roman" panose="02020603050405020304" pitchFamily="18" charset="0"/>
              </a:rPr>
              <a:t>service_name</a:t>
            </a:r>
            <a:r>
              <a:rPr lang="en-IN" sz="2000" dirty="0">
                <a:latin typeface="Times New Roman" panose="02020603050405020304" pitchFamily="18" charset="0"/>
                <a:cs typeface="Times New Roman" panose="02020603050405020304" pitchFamily="18" charset="0"/>
              </a:rPr>
              <a:t>&gt;</a:t>
            </a:r>
            <a:endParaRPr lang="en-US" sz="2000" dirty="0">
              <a:latin typeface="Times New Roman" panose="02020603050405020304" pitchFamily="18" charset="0"/>
              <a:cs typeface="Times New Roman" panose="02020603050405020304" pitchFamily="18" charset="0"/>
            </a:endParaRPr>
          </a:p>
          <a:p>
            <a:pPr marL="342900" indent="-342900">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two services in this application</a:t>
            </a:r>
            <a:endParaRPr lang="en-US" sz="2000" dirty="0">
              <a:latin typeface="Times New Roman" panose="02020603050405020304" pitchFamily="18" charset="0"/>
              <a:cs typeface="Times New Roman" panose="02020603050405020304" pitchFamily="18" charset="0"/>
            </a:endParaRPr>
          </a:p>
          <a:p>
            <a:pPr marL="800100" lvl="1" indent="-342900">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Admin-Service</a:t>
            </a:r>
            <a:endParaRPr lang="en-US" sz="2000" dirty="0">
              <a:latin typeface="Times New Roman" panose="02020603050405020304" pitchFamily="18" charset="0"/>
              <a:cs typeface="Times New Roman" panose="02020603050405020304" pitchFamily="18" charset="0"/>
            </a:endParaRPr>
          </a:p>
          <a:p>
            <a:pPr marL="800100" lvl="1" indent="-342900">
              <a:lnSpc>
                <a:spcPct val="12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User-Service</a:t>
            </a:r>
            <a:endParaRPr lang="en-US" sz="2000"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700161" y="850739"/>
            <a:ext cx="2529090" cy="461665"/>
          </a:xfrm>
          <a:prstGeom prst="rect">
            <a:avLst/>
          </a:prstGeom>
          <a:noFill/>
        </p:spPr>
        <p:txBody>
          <a:bodyPr wrap="none" rtlCol="0" anchor="t">
            <a:spAutoFit/>
          </a:bodyPr>
          <a:lstStyle/>
          <a:p>
            <a:r>
              <a:rPr lang="en-US" altLang="en-IN" sz="2400" b="1" dirty="0">
                <a:solidFill>
                  <a:srgbClr val="7030A0"/>
                </a:solidFill>
                <a:latin typeface="Times New Roman" panose="02020603050405020304" pitchFamily="18" charset="0"/>
                <a:cs typeface="Times New Roman" panose="02020603050405020304" pitchFamily="18" charset="0"/>
                <a:sym typeface="+mn-ea"/>
              </a:rPr>
              <a:t>Angular Services:</a:t>
            </a:r>
            <a:endParaRPr lang="en-US" sz="2400" dirty="0"/>
          </a:p>
        </p:txBody>
      </p:sp>
      <p:pic>
        <p:nvPicPr>
          <p:cNvPr id="4" name="Picture 3" descr="WhatsApp Image 2022-05-13 at 1.17.20 PM.jpeg"/>
          <p:cNvPicPr>
            <a:picLocks noChangeAspect="1"/>
          </p:cNvPicPr>
          <p:nvPr/>
        </p:nvPicPr>
        <p:blipFill>
          <a:blip r:embed="rId1"/>
          <a:stretch>
            <a:fillRect/>
          </a:stretch>
        </p:blipFill>
        <p:spPr>
          <a:xfrm>
            <a:off x="5365647" y="4699053"/>
            <a:ext cx="6826353" cy="215894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161" y="1476248"/>
            <a:ext cx="10980851" cy="3046988"/>
          </a:xfrm>
          <a:prstGeom prst="rect">
            <a:avLst/>
          </a:prstGeom>
        </p:spPr>
        <p:txBody>
          <a:bodyPr wrap="square">
            <a:spAutoFit/>
          </a:bodyPr>
          <a:lstStyle/>
          <a:p>
            <a:pPr marL="342900" indent="-342900">
              <a:lnSpc>
                <a:spcPct val="12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Admin Service</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adminLogin()</a:t>
            </a:r>
            <a:endParaRPr lang="en-US" sz="2000" dirty="0">
              <a:latin typeface="Times New Roman" panose="02020603050405020304" pitchFamily="18" charset="0"/>
              <a:cs typeface="Times New Roman" panose="02020603050405020304" pitchFamily="18" charset="0"/>
            </a:endParaRP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getAdminDetails()</a:t>
            </a:r>
            <a:endParaRPr lang="en-US" sz="2000" dirty="0">
              <a:latin typeface="Times New Roman" panose="02020603050405020304" pitchFamily="18" charset="0"/>
              <a:cs typeface="Times New Roman" panose="02020603050405020304" pitchFamily="18" charset="0"/>
            </a:endParaRP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addBus()</a:t>
            </a:r>
            <a:endParaRPr lang="en-US" sz="2000" dirty="0">
              <a:latin typeface="Times New Roman" panose="02020603050405020304" pitchFamily="18" charset="0"/>
              <a:cs typeface="Times New Roman" panose="02020603050405020304" pitchFamily="18" charset="0"/>
            </a:endParaRP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modifybus()</a:t>
            </a:r>
            <a:endParaRPr lang="en-US" sz="2000" dirty="0">
              <a:latin typeface="Times New Roman" panose="02020603050405020304" pitchFamily="18" charset="0"/>
              <a:cs typeface="Times New Roman" panose="02020603050405020304" pitchFamily="18" charset="0"/>
            </a:endParaRP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removebus()</a:t>
            </a:r>
            <a:endParaRPr lang="en-US" sz="2000" dirty="0">
              <a:latin typeface="Times New Roman" panose="02020603050405020304" pitchFamily="18" charset="0"/>
              <a:cs typeface="Times New Roman" panose="02020603050405020304" pitchFamily="18" charset="0"/>
            </a:endParaRP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viewAllbus()</a:t>
            </a:r>
            <a:endParaRPr lang="en-US" sz="2000" dirty="0">
              <a:latin typeface="Times New Roman" panose="02020603050405020304" pitchFamily="18" charset="0"/>
              <a:cs typeface="Times New Roman" panose="02020603050405020304" pitchFamily="18" charset="0"/>
            </a:endParaRPr>
          </a:p>
          <a:p>
            <a:pPr marL="800100" lvl="1" indent="-342900">
              <a:lnSpc>
                <a:spcPct val="12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errorHandler()</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5502442" y="1090863"/>
            <a:ext cx="6178570" cy="514951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solidFill>
                <a:schemeClr val="tx1"/>
              </a:solidFill>
            </a:endParaRPr>
          </a:p>
        </p:txBody>
      </p:sp>
      <p:sp>
        <p:nvSpPr>
          <p:cNvPr id="7" name="TextBox 6"/>
          <p:cNvSpPr txBox="1"/>
          <p:nvPr/>
        </p:nvSpPr>
        <p:spPr>
          <a:xfrm>
            <a:off x="5395839" y="1476248"/>
            <a:ext cx="6096000" cy="3785652"/>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User-Service:</a:t>
            </a:r>
            <a:endParaRPr lang="en-US" sz="2000" b="1"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addUser()</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UserLogin()</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addBooking()</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getBookingbyUser(id)</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deleteBooking()</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updateUser()</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getUser()</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getBusbyNumber(busNumber)</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addPassenger()</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updatePassenger(passenger)</a:t>
            </a:r>
            <a:endParaRPr lang="en-US"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errorHandler</a:t>
            </a:r>
            <a:endParaRPr lang="en-IN"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985" y="833871"/>
            <a:ext cx="3293706" cy="368300"/>
          </a:xfrm>
          <a:prstGeom prst="rect">
            <a:avLst/>
          </a:prstGeom>
          <a:noFill/>
        </p:spPr>
        <p:txBody>
          <a:bodyPr wrap="square" rtlCol="0">
            <a:spAutoFit/>
          </a:bodyPr>
          <a:lstStyle/>
          <a:p>
            <a:pPr marL="285750" indent="-285750">
              <a:buFont typeface="Wingdings" panose="05000000000000000000" charset="0"/>
              <a:buChar char="Ø"/>
            </a:pPr>
            <a:r>
              <a:rPr lang="en-US" b="1" dirty="0">
                <a:latin typeface="Times New Roman" panose="02020603050405020304" pitchFamily="18" charset="0"/>
                <a:cs typeface="Times New Roman" panose="02020603050405020304" pitchFamily="18" charset="0"/>
              </a:rPr>
              <a:t>Home Page(Landing Page)</a:t>
            </a:r>
            <a:endParaRPr lang="en-IN" b="1" dirty="0">
              <a:latin typeface="Times New Roman" panose="02020603050405020304" pitchFamily="18" charset="0"/>
              <a:cs typeface="Times New Roman" panose="02020603050405020304" pitchFamily="18" charset="0"/>
            </a:endParaRPr>
          </a:p>
        </p:txBody>
      </p:sp>
      <p:pic>
        <p:nvPicPr>
          <p:cNvPr id="5" name="Picture 4" descr="Graphical user interface, websit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2352" y="1387475"/>
            <a:ext cx="10967296" cy="5060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456690" y="906145"/>
            <a:ext cx="3434080" cy="583565"/>
          </a:xfrm>
          <a:prstGeom prst="rect">
            <a:avLst/>
          </a:prstGeom>
          <a:noFill/>
        </p:spPr>
        <p:txBody>
          <a:bodyPr wrap="none" rtlCol="0" anchor="t">
            <a:spAutoFit/>
          </a:bodyPr>
          <a:lstStyle/>
          <a:p>
            <a:r>
              <a:rPr lang="en-IN" sz="3200" b="1" dirty="0">
                <a:solidFill>
                  <a:srgbClr val="7030A0"/>
                </a:solidFill>
                <a:latin typeface="Times New Roman" panose="02020603050405020304" pitchFamily="18" charset="0"/>
                <a:cs typeface="Times New Roman" panose="02020603050405020304" pitchFamily="18" charset="0"/>
                <a:sym typeface="+mn-ea"/>
              </a:rPr>
              <a:t>INTRODUCTION</a:t>
            </a:r>
            <a:endParaRPr lang="en-US" sz="3200">
              <a:latin typeface="Times New Roman" panose="02020603050405020304" pitchFamily="18" charset="0"/>
              <a:cs typeface="Times New Roman" panose="02020603050405020304" pitchFamily="18" charset="0"/>
            </a:endParaRPr>
          </a:p>
        </p:txBody>
      </p:sp>
      <p:sp>
        <p:nvSpPr>
          <p:cNvPr id="5" name="Text Box 4"/>
          <p:cNvSpPr txBox="1"/>
          <p:nvPr/>
        </p:nvSpPr>
        <p:spPr>
          <a:xfrm>
            <a:off x="1456690" y="1871980"/>
            <a:ext cx="9083040" cy="3636010"/>
          </a:xfrm>
          <a:prstGeom prst="rect">
            <a:avLst/>
          </a:prstGeom>
          <a:noFill/>
        </p:spPr>
        <p:txBody>
          <a:bodyPr wrap="square" rtlCol="0">
            <a:spAutoFit/>
          </a:bodyPr>
          <a:lstStyle/>
          <a:p>
            <a:pPr marL="331470" indent="-285750" algn="just">
              <a:lnSpc>
                <a:spcPct val="12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sym typeface="+mn-ea"/>
              </a:rPr>
              <a:t>The Online Bus Booking System is a web-based application that allows a user to check ticket availability, buy ticket and pay for the bus ticket online</a:t>
            </a:r>
            <a:r>
              <a:rPr lang="en-US" altLang="en-IN" sz="2400" dirty="0">
                <a:latin typeface="Times New Roman" panose="02020603050405020304" pitchFamily="18" charset="0"/>
                <a:cs typeface="Times New Roman" panose="02020603050405020304" pitchFamily="18" charset="0"/>
                <a:sym typeface="+mn-ea"/>
              </a:rPr>
              <a:t>.</a:t>
            </a:r>
            <a:endParaRPr lang="en-US" altLang="en-IN" sz="2400" dirty="0">
              <a:latin typeface="Times New Roman" panose="02020603050405020304" pitchFamily="18" charset="0"/>
              <a:cs typeface="Times New Roman" panose="02020603050405020304" pitchFamily="18" charset="0"/>
              <a:sym typeface="+mn-ea"/>
            </a:endParaRPr>
          </a:p>
          <a:p>
            <a:pPr marL="45720" indent="0" algn="just">
              <a:lnSpc>
                <a:spcPct val="120000"/>
              </a:lnSpc>
              <a:buFont typeface="Arial" panose="020B0604020202020204" pitchFamily="34" charset="0"/>
              <a:buNone/>
            </a:pPr>
            <a:endParaRPr lang="en-IN" sz="2400" dirty="0">
              <a:latin typeface="Times New Roman" panose="02020603050405020304" pitchFamily="18" charset="0"/>
              <a:cs typeface="Times New Roman" panose="02020603050405020304" pitchFamily="18" charset="0"/>
              <a:sym typeface="+mn-ea"/>
            </a:endParaRPr>
          </a:p>
          <a:p>
            <a:pPr marL="331470" indent="-285750" algn="just">
              <a:lnSpc>
                <a:spcPct val="12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sym typeface="+mn-ea"/>
              </a:rPr>
              <a:t>The bus booking system is based on Java Spring Boot, MySQL and Angular. Role based authorization and authentication is given to both admin and user. </a:t>
            </a:r>
            <a:endParaRPr lang="en-IN" sz="2400" dirty="0">
              <a:latin typeface="Times New Roman" panose="02020603050405020304" pitchFamily="18" charset="0"/>
              <a:cs typeface="Times New Roman" panose="02020603050405020304" pitchFamily="18" charset="0"/>
            </a:endParaRPr>
          </a:p>
          <a:p>
            <a:pPr marL="388620" indent="-342900" algn="just">
              <a:lnSpc>
                <a:spcPct val="120000"/>
              </a:lnSpc>
              <a:buFont typeface="Arial" panose="020B0604020202020204" pitchFamily="34" charset="0"/>
              <a:buChar char="•"/>
            </a:pPr>
            <a:endParaRPr lang="en-US" altLang="en-IN" sz="24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81385" y="703243"/>
            <a:ext cx="3293706" cy="368300"/>
          </a:xfrm>
          <a:prstGeom prst="rect">
            <a:avLst/>
          </a:prstGeom>
          <a:noFill/>
        </p:spPr>
        <p:txBody>
          <a:bodyPr wrap="square" rtlCol="0">
            <a:spAutoFit/>
          </a:bodyPr>
          <a:lstStyle/>
          <a:p>
            <a:pPr marL="285750" indent="-285750">
              <a:buFont typeface="Wingdings" panose="05000000000000000000" charset="0"/>
              <a:buChar char="Ø"/>
            </a:pPr>
            <a:r>
              <a:rPr lang="en-US" b="1" dirty="0">
                <a:latin typeface="Times New Roman" panose="02020603050405020304" pitchFamily="18" charset="0"/>
                <a:cs typeface="Times New Roman" panose="02020603050405020304" pitchFamily="18" charset="0"/>
              </a:rPr>
              <a:t>User Registration</a:t>
            </a:r>
            <a:endParaRPr lang="en-IN" b="1" dirty="0">
              <a:latin typeface="Times New Roman" panose="02020603050405020304" pitchFamily="18" charset="0"/>
              <a:cs typeface="Times New Roman" panose="02020603050405020304" pitchFamily="18" charset="0"/>
            </a:endParaRPr>
          </a:p>
        </p:txBody>
      </p:sp>
      <p:pic>
        <p:nvPicPr>
          <p:cNvPr id="4" name="Picture 3" descr="A screenshot of a video game&#10;&#10;Description automatically generated with medium confidence"/>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7972394" cy="2967134"/>
          </a:xfrm>
          <a:prstGeom prst="rect">
            <a:avLst/>
          </a:prstGeom>
        </p:spPr>
      </p:pic>
      <p:pic>
        <p:nvPicPr>
          <p:cNvPr id="5" name="Picture 4"/>
          <p:cNvPicPr>
            <a:picLocks noChangeAspect="1"/>
          </p:cNvPicPr>
          <p:nvPr/>
        </p:nvPicPr>
        <p:blipFill>
          <a:blip r:embed="rId2"/>
          <a:stretch>
            <a:fillRect/>
          </a:stretch>
        </p:blipFill>
        <p:spPr>
          <a:xfrm>
            <a:off x="4145915" y="2939143"/>
            <a:ext cx="8046085" cy="391885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220510_160918.jpg"/>
          <p:cNvPicPr>
            <a:picLocks noChangeAspect="1"/>
          </p:cNvPicPr>
          <p:nvPr/>
        </p:nvPicPr>
        <p:blipFill>
          <a:blip r:embed="rId1"/>
          <a:stretch>
            <a:fillRect/>
          </a:stretch>
        </p:blipFill>
        <p:spPr>
          <a:xfrm>
            <a:off x="925830" y="1019175"/>
            <a:ext cx="3939540" cy="5390334"/>
          </a:xfrm>
          <a:prstGeom prst="rect">
            <a:avLst/>
          </a:prstGeom>
        </p:spPr>
      </p:pic>
      <p:pic>
        <p:nvPicPr>
          <p:cNvPr id="3" name="Picture 2" descr="IMG_20220510_160937.jpg"/>
          <p:cNvPicPr>
            <a:picLocks noChangeAspect="1"/>
          </p:cNvPicPr>
          <p:nvPr/>
        </p:nvPicPr>
        <p:blipFill>
          <a:blip r:embed="rId2"/>
          <a:stretch>
            <a:fillRect/>
          </a:stretch>
        </p:blipFill>
        <p:spPr>
          <a:xfrm>
            <a:off x="5692451" y="1019175"/>
            <a:ext cx="4800600" cy="5401764"/>
          </a:xfrm>
          <a:prstGeom prst="rect">
            <a:avLst/>
          </a:prstGeom>
        </p:spPr>
      </p:pic>
      <p:sp>
        <p:nvSpPr>
          <p:cNvPr id="4" name="TextBox 3"/>
          <p:cNvSpPr txBox="1"/>
          <p:nvPr/>
        </p:nvSpPr>
        <p:spPr>
          <a:xfrm>
            <a:off x="689960" y="650875"/>
            <a:ext cx="3293706" cy="368300"/>
          </a:xfrm>
          <a:prstGeom prst="rect">
            <a:avLst/>
          </a:prstGeom>
          <a:noFill/>
        </p:spPr>
        <p:txBody>
          <a:bodyPr wrap="square" rtlCol="0">
            <a:spAutoFit/>
          </a:bodyPr>
          <a:lstStyle/>
          <a:p>
            <a:pPr marL="285750" indent="-285750">
              <a:buFont typeface="Wingdings" panose="05000000000000000000" charset="0"/>
              <a:buChar char="Ø"/>
            </a:pPr>
            <a:r>
              <a:rPr lang="en-US" b="1" dirty="0">
                <a:latin typeface="Times New Roman" panose="02020603050405020304" pitchFamily="18" charset="0"/>
                <a:cs typeface="Times New Roman" panose="02020603050405020304" pitchFamily="18" charset="0"/>
              </a:rPr>
              <a:t>Admin &amp; User Login</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20220510_161425.jpg"/>
          <p:cNvPicPr>
            <a:picLocks noChangeAspect="1"/>
          </p:cNvPicPr>
          <p:nvPr/>
        </p:nvPicPr>
        <p:blipFill>
          <a:blip r:embed="rId1"/>
          <a:stretch>
            <a:fillRect/>
          </a:stretch>
        </p:blipFill>
        <p:spPr>
          <a:xfrm>
            <a:off x="960755" y="1856740"/>
            <a:ext cx="9591675" cy="3840480"/>
          </a:xfrm>
          <a:prstGeom prst="rect">
            <a:avLst/>
          </a:prstGeom>
        </p:spPr>
      </p:pic>
      <p:sp>
        <p:nvSpPr>
          <p:cNvPr id="5" name="TextBox 4"/>
          <p:cNvSpPr txBox="1"/>
          <p:nvPr/>
        </p:nvSpPr>
        <p:spPr>
          <a:xfrm>
            <a:off x="951723" y="1315617"/>
            <a:ext cx="7320280" cy="368300"/>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this  admin page, admin can add bus details and he can view bus details </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4710" y="774920"/>
            <a:ext cx="2366010" cy="368300"/>
          </a:xfrm>
          <a:prstGeom prst="rect">
            <a:avLst/>
          </a:prstGeom>
          <a:noFill/>
        </p:spPr>
        <p:txBody>
          <a:bodyPr wrap="none" rtlCol="0">
            <a:spAutoFit/>
          </a:bodyPr>
          <a:lstStyle/>
          <a:p>
            <a:pPr marL="285750" indent="-285750">
              <a:buFont typeface="Wingdings" panose="05000000000000000000" charset="0"/>
              <a:buChar char="Ø"/>
            </a:pPr>
            <a:r>
              <a:rPr lang="en-IN" b="1" dirty="0">
                <a:latin typeface="Times New Roman" panose="02020603050405020304" pitchFamily="18" charset="0"/>
                <a:cs typeface="Times New Roman" panose="02020603050405020304" pitchFamily="18" charset="0"/>
              </a:rPr>
              <a:t>Admin home page </a:t>
            </a:r>
            <a:r>
              <a:rPr lang="en-IN" b="1" dirty="0"/>
              <a:t>:</a:t>
            </a:r>
            <a:endParaRPr lang="en-US"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95446" y="643929"/>
            <a:ext cx="5891356" cy="369332"/>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this admin can add departure and arrival details of a bus</a:t>
            </a:r>
            <a:endParaRPr lang="en-US" dirty="0">
              <a:latin typeface="Times New Roman" panose="02020603050405020304" pitchFamily="18" charset="0"/>
              <a:cs typeface="Times New Roman" panose="02020603050405020304" pitchFamily="18" charset="0"/>
            </a:endParaRPr>
          </a:p>
        </p:txBody>
      </p:sp>
      <p:pic>
        <p:nvPicPr>
          <p:cNvPr id="5" name="Picture 4" descr="Graphical user interfac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20596" y="2645410"/>
            <a:ext cx="7571404" cy="4212590"/>
          </a:xfrm>
          <a:prstGeom prst="rect">
            <a:avLst/>
          </a:prstGeom>
        </p:spPr>
      </p:pic>
      <p:pic>
        <p:nvPicPr>
          <p:cNvPr id="6" name="Picture 5" descr="IMG_20220510_161425.jpg"/>
          <p:cNvPicPr>
            <a:picLocks noChangeAspect="1"/>
          </p:cNvPicPr>
          <p:nvPr/>
        </p:nvPicPr>
        <p:blipFill>
          <a:blip r:embed="rId2" cstate="print"/>
          <a:stretch>
            <a:fillRect/>
          </a:stretch>
        </p:blipFill>
        <p:spPr>
          <a:xfrm>
            <a:off x="0" y="494472"/>
            <a:ext cx="5225441" cy="24819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29927" y="699796"/>
            <a:ext cx="5866130" cy="368300"/>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Admin can view the bus details which he added or updated</a:t>
            </a: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8897" y="2842560"/>
            <a:ext cx="10343103" cy="4015440"/>
          </a:xfrm>
          <a:prstGeom prst="rect">
            <a:avLst/>
          </a:prstGeom>
        </p:spPr>
      </p:pic>
      <p:pic>
        <p:nvPicPr>
          <p:cNvPr id="4" name="Picture 3" descr="IMG_20220510_161425.jpg"/>
          <p:cNvPicPr>
            <a:picLocks noChangeAspect="1"/>
          </p:cNvPicPr>
          <p:nvPr/>
        </p:nvPicPr>
        <p:blipFill>
          <a:blip r:embed="rId2" cstate="print"/>
          <a:stretch>
            <a:fillRect/>
          </a:stretch>
        </p:blipFill>
        <p:spPr>
          <a:xfrm>
            <a:off x="0" y="559786"/>
            <a:ext cx="6111551" cy="22580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7727" y="807915"/>
            <a:ext cx="3173730" cy="368300"/>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Admin can update bus details</a:t>
            </a:r>
            <a:endParaRPr lang="en-IN" dirty="0">
              <a:latin typeface="Times New Roman" panose="02020603050405020304" pitchFamily="18" charset="0"/>
              <a:cs typeface="Times New Roman" panose="02020603050405020304" pitchFamily="18" charset="0"/>
            </a:endParaRPr>
          </a:p>
        </p:txBody>
      </p:sp>
      <p:pic>
        <p:nvPicPr>
          <p:cNvPr id="5" name="Picture 4" descr="A picture containing text, indoo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7573" y="1367134"/>
            <a:ext cx="9736853" cy="503420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8065" y="791843"/>
            <a:ext cx="6096000" cy="645160"/>
          </a:xfrm>
          <a:prstGeom prst="rect">
            <a:avLst/>
          </a:prstGeom>
        </p:spPr>
        <p:txBody>
          <a:bodyPr>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USER home page: here user can view bus details and he can book tickets</a:t>
            </a:r>
            <a:endParaRPr lang="en-IN" dirty="0">
              <a:latin typeface="Times New Roman" panose="02020603050405020304" pitchFamily="18" charset="0"/>
              <a:cs typeface="Times New Roman" panose="02020603050405020304" pitchFamily="18" charset="0"/>
            </a:endParaRPr>
          </a:p>
        </p:txBody>
      </p:sp>
      <p:pic>
        <p:nvPicPr>
          <p:cNvPr id="5" name="Picture 4" descr="Graphical user interface, websit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0228" y="1557495"/>
            <a:ext cx="10711543" cy="53005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065" y="791843"/>
            <a:ext cx="6096000" cy="369332"/>
          </a:xfrm>
          <a:prstGeom prst="rect">
            <a:avLst/>
          </a:prstGeom>
        </p:spPr>
        <p:txBody>
          <a:bodyPr>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USER home page: Not Valid Search</a:t>
            </a:r>
            <a:endParaRPr lang="en-IN" dirty="0">
              <a:latin typeface="Times New Roman" panose="02020603050405020304" pitchFamily="18" charset="0"/>
              <a:cs typeface="Times New Roman" panose="02020603050405020304" pitchFamily="18" charset="0"/>
            </a:endParaRPr>
          </a:p>
        </p:txBody>
      </p:sp>
      <p:pic>
        <p:nvPicPr>
          <p:cNvPr id="4" name="Picture 3" descr="Graphical user interfac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2868" y="1891553"/>
            <a:ext cx="9866264" cy="4527177"/>
          </a:xfrm>
          <a:prstGeom prst="rect">
            <a:avLst/>
          </a:prstGeom>
        </p:spPr>
      </p:pic>
      <p:sp>
        <p:nvSpPr>
          <p:cNvPr id="6" name="TextBox 5"/>
          <p:cNvSpPr txBox="1"/>
          <p:nvPr/>
        </p:nvSpPr>
        <p:spPr>
          <a:xfrm>
            <a:off x="460943" y="1161175"/>
            <a:ext cx="11731057" cy="645160"/>
          </a:xfrm>
          <a:prstGeom prst="rect">
            <a:avLst/>
          </a:prstGeom>
          <a:noFill/>
        </p:spPr>
        <p:txBody>
          <a:bodyPr wrap="square">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Here user is seeing no bus found message because there might be 2 reasons one is  admin did not  added the bus details</a:t>
            </a:r>
            <a:endParaRPr lang="en-IN"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en-IN" dirty="0">
                <a:latin typeface="Times New Roman" panose="02020603050405020304" pitchFamily="18" charset="0"/>
                <a:cs typeface="Times New Roman" panose="02020603050405020304" pitchFamily="18" charset="0"/>
              </a:rPr>
              <a:t>      o</a:t>
            </a:r>
            <a:r>
              <a:rPr lang="en-IN" dirty="0">
                <a:latin typeface="Times New Roman" panose="02020603050405020304" pitchFamily="18" charset="0"/>
                <a:cs typeface="Times New Roman" panose="02020603050405020304" pitchFamily="18" charset="0"/>
              </a:rPr>
              <a:t>r else there is no bus for that particular route.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7565" y="1303866"/>
            <a:ext cx="11036869" cy="5297901"/>
          </a:xfrm>
          <a:prstGeom prst="rect">
            <a:avLst/>
          </a:prstGeom>
        </p:spPr>
      </p:pic>
      <p:sp>
        <p:nvSpPr>
          <p:cNvPr id="4" name="Rectangle 3"/>
          <p:cNvSpPr/>
          <p:nvPr/>
        </p:nvSpPr>
        <p:spPr>
          <a:xfrm>
            <a:off x="538065" y="791843"/>
            <a:ext cx="6096000" cy="369332"/>
          </a:xfrm>
          <a:prstGeom prst="rect">
            <a:avLst/>
          </a:prstGeom>
        </p:spPr>
        <p:txBody>
          <a:bodyPr>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USER home page: Valid Search</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8029" y="872140"/>
            <a:ext cx="2236510"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Adding Passengers</a:t>
            </a:r>
            <a:endParaRPr lang="en-IN" dirty="0">
              <a:latin typeface="Times New Roman" panose="02020603050405020304" pitchFamily="18" charset="0"/>
              <a:cs typeface="Times New Roman" panose="02020603050405020304" pitchFamily="18" charset="0"/>
            </a:endParaRPr>
          </a:p>
        </p:txBody>
      </p:sp>
      <p:pic>
        <p:nvPicPr>
          <p:cNvPr id="5" name="Picture 4" descr="Graphical user interface, applicati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0013" y="1392196"/>
            <a:ext cx="11211974" cy="47443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25500" y="954405"/>
            <a:ext cx="1958975" cy="583565"/>
          </a:xfrm>
          <a:prstGeom prst="rect">
            <a:avLst/>
          </a:prstGeom>
          <a:noFill/>
        </p:spPr>
        <p:txBody>
          <a:bodyPr wrap="square" rtlCol="0" anchor="t">
            <a:spAutoFit/>
          </a:bodyPr>
          <a:lstStyle/>
          <a:p>
            <a:r>
              <a:rPr lang="en-IN" sz="3200" b="1" dirty="0">
                <a:solidFill>
                  <a:srgbClr val="7030A0"/>
                </a:solidFill>
                <a:latin typeface="Times New Roman" panose="02020603050405020304" pitchFamily="18" charset="0"/>
                <a:cs typeface="Times New Roman" panose="02020603050405020304" pitchFamily="18" charset="0"/>
                <a:sym typeface="+mn-ea"/>
              </a:rPr>
              <a:t>SCOPE</a:t>
            </a:r>
            <a:endParaRPr lang="en-US" sz="3200">
              <a:latin typeface="Times New Roman" panose="02020603050405020304" pitchFamily="18" charset="0"/>
              <a:cs typeface="Times New Roman" panose="02020603050405020304" pitchFamily="18" charset="0"/>
            </a:endParaRPr>
          </a:p>
        </p:txBody>
      </p:sp>
      <p:sp>
        <p:nvSpPr>
          <p:cNvPr id="3" name="Text Box 2"/>
          <p:cNvSpPr txBox="1"/>
          <p:nvPr/>
        </p:nvSpPr>
        <p:spPr>
          <a:xfrm>
            <a:off x="1440180" y="1957705"/>
            <a:ext cx="9199880" cy="3969385"/>
          </a:xfrm>
          <a:prstGeom prst="rect">
            <a:avLst/>
          </a:prstGeom>
          <a:noFill/>
        </p:spPr>
        <p:txBody>
          <a:bodyPr wrap="square" rtlCol="0" anchor="t">
            <a:spAutoFit/>
          </a:bodyPr>
          <a:lstStyle/>
          <a:p>
            <a:pPr marL="342900" indent="-34290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sym typeface="+mn-ea"/>
              </a:rPr>
              <a:t>The scope of the online bus booking system is: A person should be able to:</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sym typeface="+mn-ea"/>
              </a:rPr>
              <a:t>Login to the system through the first page of the application.</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sym typeface="+mn-ea"/>
              </a:rPr>
              <a:t>Otherwise we can register into the system.</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sym typeface="+mn-ea"/>
              </a:rPr>
              <a:t>Should be able to create a new login for accessing the reservation facility.</a:t>
            </a:r>
            <a:endParaRPr lang="en-IN" sz="2400"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sym typeface="+mn-ea"/>
              </a:rPr>
              <a:t>Able to </a:t>
            </a:r>
            <a:r>
              <a:rPr lang="en-US" altLang="en-IN" sz="2400" dirty="0">
                <a:latin typeface="Times New Roman" panose="02020603050405020304" pitchFamily="18" charset="0"/>
                <a:cs typeface="Times New Roman" panose="02020603050405020304" pitchFamily="18" charset="0"/>
                <a:sym typeface="+mn-ea"/>
              </a:rPr>
              <a:t>search and book the particular bus.</a:t>
            </a:r>
            <a:endParaRPr lang="en-US"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8029" y="872140"/>
            <a:ext cx="2870273"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Viewing-Booking-</a:t>
            </a:r>
            <a:r>
              <a:rPr lang="en-US" dirty="0" err="1">
                <a:latin typeface="Times New Roman" panose="02020603050405020304" pitchFamily="18" charset="0"/>
                <a:cs typeface="Times New Roman" panose="02020603050405020304" pitchFamily="18" charset="0"/>
              </a:rPr>
              <a:t>byUser</a:t>
            </a:r>
            <a:endParaRPr lang="en-IN"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400" y="1705037"/>
            <a:ext cx="10542494" cy="4831416"/>
          </a:xfrm>
          <a:prstGeom prst="rect">
            <a:avLst/>
          </a:prstGeom>
        </p:spPr>
      </p:pic>
      <p:cxnSp>
        <p:nvCxnSpPr>
          <p:cNvPr id="6" name="Straight Arrow Connector 5"/>
          <p:cNvCxnSpPr/>
          <p:nvPr/>
        </p:nvCxnSpPr>
        <p:spPr>
          <a:xfrm>
            <a:off x="5844988" y="1461247"/>
            <a:ext cx="1156447" cy="273423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8" name="TextBox 7"/>
          <p:cNvSpPr txBox="1"/>
          <p:nvPr/>
        </p:nvSpPr>
        <p:spPr>
          <a:xfrm>
            <a:off x="4025259" y="1213810"/>
            <a:ext cx="181972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Passenger Details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5895" y="855222"/>
            <a:ext cx="205697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Update User Details</a:t>
            </a:r>
            <a:endParaRPr lang="en-IN" dirty="0">
              <a:latin typeface="Times New Roman" panose="02020603050405020304" pitchFamily="18" charset="0"/>
              <a:cs typeface="Times New Roman" panose="02020603050405020304" pitchFamily="18" charset="0"/>
            </a:endParaRPr>
          </a:p>
        </p:txBody>
      </p:sp>
      <p:pic>
        <p:nvPicPr>
          <p:cNvPr id="4" name="Picture 3" descr="Graphical user interface, websit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3364" y="1425231"/>
            <a:ext cx="10345271" cy="481289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6866" y="1824848"/>
            <a:ext cx="10192378" cy="4591404"/>
          </a:xfrm>
          <a:prstGeom prst="rect">
            <a:avLst/>
          </a:prstGeom>
        </p:spPr>
      </p:pic>
      <p:sp>
        <p:nvSpPr>
          <p:cNvPr id="4" name="TextBox 3"/>
          <p:cNvSpPr txBox="1"/>
          <p:nvPr/>
        </p:nvSpPr>
        <p:spPr>
          <a:xfrm>
            <a:off x="4025259" y="1213810"/>
            <a:ext cx="234551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Bus Details in Booking</a:t>
            </a:r>
            <a:endParaRPr lang="en-IN" dirty="0">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a:off x="6280220" y="1583142"/>
            <a:ext cx="2080009" cy="225532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9000" y="801434"/>
            <a:ext cx="183255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Update Passenger</a:t>
            </a:r>
            <a:endParaRPr lang="en-IN" dirty="0">
              <a:latin typeface="Times New Roman" panose="02020603050405020304" pitchFamily="18" charset="0"/>
              <a:cs typeface="Times New Roman" panose="02020603050405020304" pitchFamily="18" charset="0"/>
            </a:endParaRPr>
          </a:p>
        </p:txBody>
      </p:sp>
      <p:pic>
        <p:nvPicPr>
          <p:cNvPr id="4" name="Picture 3" descr="Graphical user interface, websit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9564" y="1487168"/>
            <a:ext cx="10192871" cy="474199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220511_144228.jpg"/>
          <p:cNvPicPr>
            <a:picLocks noChangeAspect="1"/>
          </p:cNvPicPr>
          <p:nvPr/>
        </p:nvPicPr>
        <p:blipFill>
          <a:blip r:embed="rId1"/>
          <a:stretch>
            <a:fillRect/>
          </a:stretch>
        </p:blipFill>
        <p:spPr>
          <a:xfrm>
            <a:off x="596265" y="2384192"/>
            <a:ext cx="11595735" cy="4473808"/>
          </a:xfrm>
          <a:prstGeom prst="rect">
            <a:avLst/>
          </a:prstGeom>
        </p:spPr>
      </p:pic>
      <p:sp>
        <p:nvSpPr>
          <p:cNvPr id="3" name="TextBox 2"/>
          <p:cNvSpPr txBox="1"/>
          <p:nvPr/>
        </p:nvSpPr>
        <p:spPr>
          <a:xfrm>
            <a:off x="764138" y="672348"/>
            <a:ext cx="2754630" cy="368300"/>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User can view his details</a:t>
            </a:r>
            <a:endParaRPr lang="en-IN" dirty="0">
              <a:latin typeface="Times New Roman" panose="02020603050405020304" pitchFamily="18" charset="0"/>
              <a:cs typeface="Times New Roman" panose="02020603050405020304" pitchFamily="18" charset="0"/>
            </a:endParaRPr>
          </a:p>
        </p:txBody>
      </p:sp>
      <p:pic>
        <p:nvPicPr>
          <p:cNvPr id="4" name="Picture 3" descr="WhatsApp Image 2022-05-13 at 1.16.08 PM.jpeg"/>
          <p:cNvPicPr>
            <a:picLocks noChangeAspect="1"/>
          </p:cNvPicPr>
          <p:nvPr/>
        </p:nvPicPr>
        <p:blipFill>
          <a:blip r:embed="rId2"/>
          <a:stretch>
            <a:fillRect/>
          </a:stretch>
        </p:blipFill>
        <p:spPr>
          <a:xfrm>
            <a:off x="6561908" y="637358"/>
            <a:ext cx="4815840" cy="12725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220511_144945.jpg"/>
          <p:cNvPicPr>
            <a:picLocks noChangeAspect="1"/>
          </p:cNvPicPr>
          <p:nvPr/>
        </p:nvPicPr>
        <p:blipFill>
          <a:blip r:embed="rId1"/>
          <a:stretch>
            <a:fillRect/>
          </a:stretch>
        </p:blipFill>
        <p:spPr>
          <a:xfrm>
            <a:off x="789305" y="2348230"/>
            <a:ext cx="11402695" cy="4509770"/>
          </a:xfrm>
          <a:prstGeom prst="rect">
            <a:avLst/>
          </a:prstGeom>
        </p:spPr>
      </p:pic>
      <p:sp>
        <p:nvSpPr>
          <p:cNvPr id="3" name="TextBox 2"/>
          <p:cNvSpPr txBox="1"/>
          <p:nvPr/>
        </p:nvSpPr>
        <p:spPr>
          <a:xfrm>
            <a:off x="718029" y="872140"/>
            <a:ext cx="2919730" cy="368300"/>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User can update his details</a:t>
            </a:r>
            <a:endParaRPr lang="en-IN" dirty="0">
              <a:latin typeface="Times New Roman" panose="02020603050405020304" pitchFamily="18" charset="0"/>
              <a:cs typeface="Times New Roman" panose="02020603050405020304" pitchFamily="18" charset="0"/>
            </a:endParaRPr>
          </a:p>
        </p:txBody>
      </p:sp>
      <p:pic>
        <p:nvPicPr>
          <p:cNvPr id="6" name="Picture 5" descr="WhatsApp Image 2022-05-13 at 1.16.08 PM (1).jpeg"/>
          <p:cNvPicPr>
            <a:picLocks noChangeAspect="1"/>
          </p:cNvPicPr>
          <p:nvPr/>
        </p:nvPicPr>
        <p:blipFill>
          <a:blip r:embed="rId2"/>
          <a:stretch>
            <a:fillRect/>
          </a:stretch>
        </p:blipFill>
        <p:spPr>
          <a:xfrm>
            <a:off x="6691293" y="625151"/>
            <a:ext cx="4389120" cy="13716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14a485ec1a9aa5a036ee80ea4826ac2.png"/>
          <p:cNvPicPr>
            <a:picLocks noChangeAspect="1"/>
          </p:cNvPicPr>
          <p:nvPr/>
        </p:nvPicPr>
        <p:blipFill>
          <a:blip r:embed="rId1"/>
          <a:stretch>
            <a:fillRect/>
          </a:stretch>
        </p:blipFill>
        <p:spPr>
          <a:xfrm>
            <a:off x="2071397" y="2099388"/>
            <a:ext cx="8210938" cy="47586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66470" y="954405"/>
            <a:ext cx="5723255" cy="583565"/>
          </a:xfrm>
          <a:prstGeom prst="rect">
            <a:avLst/>
          </a:prstGeom>
          <a:noFill/>
        </p:spPr>
        <p:txBody>
          <a:bodyPr wrap="none" rtlCol="0" anchor="t">
            <a:spAutoFit/>
          </a:bodyPr>
          <a:lstStyle/>
          <a:p>
            <a:r>
              <a:rPr lang="en-IN" sz="3200" b="1" dirty="0">
                <a:solidFill>
                  <a:srgbClr val="7030A0"/>
                </a:solidFill>
                <a:latin typeface="Times New Roman" panose="02020603050405020304" pitchFamily="18" charset="0"/>
                <a:cs typeface="Times New Roman" panose="02020603050405020304" pitchFamily="18" charset="0"/>
                <a:sym typeface="+mn-ea"/>
              </a:rPr>
              <a:t>Technologies used in </a:t>
            </a:r>
            <a:r>
              <a:rPr lang="en-US" altLang="en-IN" sz="3200" b="1" dirty="0">
                <a:solidFill>
                  <a:srgbClr val="7030A0"/>
                </a:solidFill>
                <a:latin typeface="Times New Roman" panose="02020603050405020304" pitchFamily="18" charset="0"/>
                <a:cs typeface="Times New Roman" panose="02020603050405020304" pitchFamily="18" charset="0"/>
                <a:sym typeface="+mn-ea"/>
              </a:rPr>
              <a:t>Backend </a:t>
            </a:r>
            <a:r>
              <a:rPr lang="en-IN" sz="3200" b="1" dirty="0">
                <a:solidFill>
                  <a:srgbClr val="7030A0"/>
                </a:solidFill>
                <a:latin typeface="Times New Roman" panose="02020603050405020304" pitchFamily="18" charset="0"/>
                <a:cs typeface="Times New Roman" panose="02020603050405020304" pitchFamily="18" charset="0"/>
                <a:sym typeface="+mn-ea"/>
              </a:rPr>
              <a:t>:-</a:t>
            </a:r>
            <a:endParaRPr lang="en-US" sz="3200"/>
          </a:p>
        </p:txBody>
      </p:sp>
      <p:sp>
        <p:nvSpPr>
          <p:cNvPr id="3" name="Text Box 2"/>
          <p:cNvSpPr txBox="1"/>
          <p:nvPr/>
        </p:nvSpPr>
        <p:spPr>
          <a:xfrm>
            <a:off x="1149350" y="1751965"/>
            <a:ext cx="4458970" cy="4523105"/>
          </a:xfrm>
          <a:prstGeom prst="rect">
            <a:avLst/>
          </a:prstGeom>
          <a:noFill/>
        </p:spPr>
        <p:txBody>
          <a:bodyPr wrap="square" rtlCol="0" anchor="t">
            <a:spAutoFit/>
          </a:bodyPr>
          <a:lstStyle/>
          <a:p>
            <a:pPr marL="342900" indent="-342900" algn="l">
              <a:lnSpc>
                <a:spcPct val="200000"/>
              </a:lnSpc>
              <a:buFont typeface="Wingdings" panose="05000000000000000000" charset="0"/>
              <a:buChar char="Ø"/>
            </a:pPr>
            <a:r>
              <a:rPr lang="en-IN" sz="2400" dirty="0">
                <a:solidFill>
                  <a:schemeClr val="tx1"/>
                </a:solidFill>
                <a:effectLst/>
                <a:latin typeface="Times New Roman" panose="02020603050405020304" pitchFamily="18" charset="0"/>
                <a:cs typeface="Times New Roman" panose="02020603050405020304" pitchFamily="18" charset="0"/>
                <a:sym typeface="+mn-ea"/>
              </a:rPr>
              <a:t>Spring Boot</a:t>
            </a:r>
            <a:endParaRPr lang="en-IN" sz="2400" b="0" i="0" dirty="0">
              <a:solidFill>
                <a:schemeClr val="tx1"/>
              </a:solidFill>
              <a:effectLst/>
              <a:latin typeface="Times New Roman" panose="02020603050405020304" pitchFamily="18" charset="0"/>
              <a:cs typeface="Times New Roman" panose="02020603050405020304" pitchFamily="18" charset="0"/>
            </a:endParaRPr>
          </a:p>
          <a:p>
            <a:pPr marL="342900" indent="-342900" algn="l">
              <a:lnSpc>
                <a:spcPct val="200000"/>
              </a:lnSpc>
              <a:buFont typeface="Wingdings" panose="05000000000000000000" charset="0"/>
              <a:buChar char="Ø"/>
            </a:pPr>
            <a:r>
              <a:rPr lang="en-IN" sz="2400" dirty="0">
                <a:solidFill>
                  <a:schemeClr val="tx1"/>
                </a:solidFill>
                <a:effectLst/>
                <a:latin typeface="Times New Roman" panose="02020603050405020304" pitchFamily="18" charset="0"/>
                <a:cs typeface="Times New Roman" panose="02020603050405020304" pitchFamily="18" charset="0"/>
                <a:sym typeface="+mn-ea"/>
              </a:rPr>
              <a:t>Maven</a:t>
            </a:r>
            <a:endParaRPr lang="en-IN" sz="2400" b="0" i="0" dirty="0">
              <a:solidFill>
                <a:schemeClr val="tx1"/>
              </a:solidFill>
              <a:effectLst/>
              <a:latin typeface="Times New Roman" panose="02020603050405020304" pitchFamily="18" charset="0"/>
              <a:cs typeface="Times New Roman" panose="02020603050405020304" pitchFamily="18" charset="0"/>
            </a:endParaRPr>
          </a:p>
          <a:p>
            <a:pPr marL="342900" indent="-342900" algn="l">
              <a:lnSpc>
                <a:spcPct val="200000"/>
              </a:lnSpc>
              <a:buFont typeface="Wingdings" panose="05000000000000000000" charset="0"/>
              <a:buChar char="Ø"/>
            </a:pPr>
            <a:r>
              <a:rPr lang="en-IN" sz="2400" dirty="0">
                <a:solidFill>
                  <a:schemeClr val="tx1"/>
                </a:solidFill>
                <a:effectLst/>
                <a:latin typeface="Times New Roman" panose="02020603050405020304" pitchFamily="18" charset="0"/>
                <a:cs typeface="Times New Roman" panose="02020603050405020304" pitchFamily="18" charset="0"/>
                <a:sym typeface="+mn-ea"/>
              </a:rPr>
              <a:t>Spring Data JPA</a:t>
            </a:r>
            <a:endParaRPr lang="en-IN" sz="2400" b="0" i="0" dirty="0">
              <a:solidFill>
                <a:schemeClr val="tx1"/>
              </a:solidFill>
              <a:effectLst/>
              <a:latin typeface="Times New Roman" panose="02020603050405020304" pitchFamily="18" charset="0"/>
              <a:cs typeface="Times New Roman" panose="02020603050405020304" pitchFamily="18" charset="0"/>
            </a:endParaRPr>
          </a:p>
          <a:p>
            <a:pPr marL="342900" indent="-342900" algn="l">
              <a:lnSpc>
                <a:spcPct val="200000"/>
              </a:lnSpc>
              <a:buFont typeface="Wingdings" panose="05000000000000000000" charset="0"/>
              <a:buChar char="Ø"/>
            </a:pPr>
            <a:r>
              <a:rPr lang="en-IN" sz="2400" dirty="0">
                <a:solidFill>
                  <a:schemeClr val="tx1"/>
                </a:solidFill>
                <a:effectLst/>
                <a:latin typeface="Times New Roman" panose="02020603050405020304" pitchFamily="18" charset="0"/>
                <a:cs typeface="Times New Roman" panose="02020603050405020304" pitchFamily="18" charset="0"/>
                <a:sym typeface="+mn-ea"/>
              </a:rPr>
              <a:t>JDK 1</a:t>
            </a:r>
            <a:r>
              <a:rPr lang="en-US" altLang="en-IN" sz="2400" dirty="0">
                <a:solidFill>
                  <a:schemeClr val="tx1"/>
                </a:solidFill>
                <a:effectLst/>
                <a:latin typeface="Times New Roman" panose="02020603050405020304" pitchFamily="18" charset="0"/>
                <a:cs typeface="Times New Roman" panose="02020603050405020304" pitchFamily="18" charset="0"/>
                <a:sym typeface="+mn-ea"/>
              </a:rPr>
              <a:t>8</a:t>
            </a:r>
            <a:endParaRPr lang="en-IN" sz="2400" b="0" i="0" dirty="0">
              <a:solidFill>
                <a:schemeClr val="tx1"/>
              </a:solidFill>
              <a:effectLst/>
              <a:latin typeface="Times New Roman" panose="02020603050405020304" pitchFamily="18" charset="0"/>
              <a:cs typeface="Times New Roman" panose="02020603050405020304" pitchFamily="18" charset="0"/>
            </a:endParaRPr>
          </a:p>
          <a:p>
            <a:pPr marL="342900" indent="-342900" algn="l">
              <a:lnSpc>
                <a:spcPct val="200000"/>
              </a:lnSpc>
              <a:buFont typeface="Wingdings" panose="05000000000000000000" charset="0"/>
              <a:buChar char="Ø"/>
            </a:pPr>
            <a:r>
              <a:rPr lang="en-IN" sz="2400" dirty="0">
                <a:solidFill>
                  <a:schemeClr val="tx1"/>
                </a:solidFill>
                <a:effectLst/>
                <a:latin typeface="Times New Roman" panose="02020603050405020304" pitchFamily="18" charset="0"/>
                <a:cs typeface="Times New Roman" panose="02020603050405020304" pitchFamily="18" charset="0"/>
                <a:sym typeface="+mn-ea"/>
              </a:rPr>
              <a:t>MySQL Database</a:t>
            </a:r>
            <a:endParaRPr lang="en-IN" sz="2400" dirty="0">
              <a:solidFill>
                <a:schemeClr val="tx1"/>
              </a:solidFill>
              <a:effectLst/>
              <a:latin typeface="Times New Roman" panose="02020603050405020304" pitchFamily="18" charset="0"/>
              <a:cs typeface="Times New Roman" panose="02020603050405020304" pitchFamily="18" charset="0"/>
              <a:sym typeface="+mn-ea"/>
            </a:endParaRPr>
          </a:p>
          <a:p>
            <a:pPr marL="342900" indent="-342900" algn="l">
              <a:lnSpc>
                <a:spcPct val="200000"/>
              </a:lnSpc>
              <a:buFont typeface="Wingdings" panose="05000000000000000000" charset="0"/>
              <a:buChar char="Ø"/>
            </a:pPr>
            <a:r>
              <a:rPr lang="en-IN" sz="2400" dirty="0">
                <a:solidFill>
                  <a:schemeClr val="tx1"/>
                </a:solidFill>
                <a:effectLst/>
                <a:latin typeface="Times New Roman" panose="02020603050405020304" pitchFamily="18" charset="0"/>
                <a:cs typeface="Times New Roman" panose="02020603050405020304" pitchFamily="18" charset="0"/>
                <a:sym typeface="+mn-ea"/>
              </a:rPr>
              <a:t>Hibernate</a:t>
            </a:r>
            <a:endParaRPr lang="en-IN" sz="2400" dirty="0">
              <a:solidFill>
                <a:schemeClr val="tx1"/>
              </a:solidFill>
              <a:effectLs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42620" y="728980"/>
            <a:ext cx="2925445" cy="583565"/>
          </a:xfrm>
          <a:prstGeom prst="rect">
            <a:avLst/>
          </a:prstGeom>
          <a:noFill/>
        </p:spPr>
        <p:txBody>
          <a:bodyPr wrap="none" rtlCol="0" anchor="t">
            <a:spAutoFit/>
          </a:bodyPr>
          <a:lstStyle/>
          <a:p>
            <a:r>
              <a:rPr lang="en-US" altLang="en-IN" sz="3200" b="1" dirty="0">
                <a:solidFill>
                  <a:srgbClr val="7030A0"/>
                </a:solidFill>
                <a:latin typeface="Times New Roman" panose="02020603050405020304" pitchFamily="18" charset="0"/>
                <a:cs typeface="Times New Roman" panose="02020603050405020304" pitchFamily="18" charset="0"/>
                <a:sym typeface="+mn-ea"/>
              </a:rPr>
              <a:t>Dependencies </a:t>
            </a:r>
            <a:r>
              <a:rPr lang="en-IN" sz="3200" b="1" dirty="0">
                <a:solidFill>
                  <a:srgbClr val="7030A0"/>
                </a:solidFill>
                <a:latin typeface="Times New Roman" panose="02020603050405020304" pitchFamily="18" charset="0"/>
                <a:cs typeface="Times New Roman" panose="02020603050405020304" pitchFamily="18" charset="0"/>
                <a:sym typeface="+mn-ea"/>
              </a:rPr>
              <a:t>:-</a:t>
            </a:r>
            <a:endParaRPr lang="en-US" sz="3200"/>
          </a:p>
        </p:txBody>
      </p:sp>
      <p:sp>
        <p:nvSpPr>
          <p:cNvPr id="3" name="Text Box 2"/>
          <p:cNvSpPr txBox="1"/>
          <p:nvPr/>
        </p:nvSpPr>
        <p:spPr>
          <a:xfrm>
            <a:off x="1213485" y="1946275"/>
            <a:ext cx="10433050" cy="1014730"/>
          </a:xfrm>
          <a:prstGeom prst="rect">
            <a:avLst/>
          </a:prstGeom>
          <a:noFill/>
        </p:spPr>
        <p:txBody>
          <a:bodyPr wrap="square" rtlCol="0" anchor="t">
            <a:spAutoFit/>
          </a:bodyPr>
          <a:lstStyle/>
          <a:p>
            <a:r>
              <a:rPr lang="en-US" sz="2000" dirty="0">
                <a:latin typeface="Times New Roman" panose="02020603050405020304" pitchFamily="18" charset="0"/>
                <a:cs typeface="Times New Roman" panose="02020603050405020304" pitchFamily="18" charset="0"/>
              </a:rPr>
              <a:t>Spring Boot provides spring-boot-starter-data-</a:t>
            </a:r>
            <a:r>
              <a:rPr lang="en-US" sz="2000" dirty="0" err="1">
                <a:latin typeface="Times New Roman" panose="02020603050405020304" pitchFamily="18" charset="0"/>
                <a:cs typeface="Times New Roman" panose="02020603050405020304" pitchFamily="18" charset="0"/>
              </a:rPr>
              <a:t>jpa</a:t>
            </a:r>
            <a:r>
              <a:rPr lang="en-US" sz="2000" dirty="0">
                <a:latin typeface="Times New Roman" panose="02020603050405020304" pitchFamily="18" charset="0"/>
                <a:cs typeface="Times New Roman" panose="02020603050405020304" pitchFamily="18" charset="0"/>
              </a:rPr>
              <a:t> dependency to connect Spring application with relational database efficiently. The spring-boot-starter-data-</a:t>
            </a:r>
            <a:r>
              <a:rPr lang="en-US" sz="2000" dirty="0" err="1">
                <a:latin typeface="Times New Roman" panose="02020603050405020304" pitchFamily="18" charset="0"/>
                <a:cs typeface="Times New Roman" panose="02020603050405020304" pitchFamily="18" charset="0"/>
              </a:rPr>
              <a:t>jpa</a:t>
            </a:r>
            <a:r>
              <a:rPr lang="en-US" sz="2000" dirty="0">
                <a:latin typeface="Times New Roman" panose="02020603050405020304" pitchFamily="18" charset="0"/>
                <a:cs typeface="Times New Roman" panose="02020603050405020304" pitchFamily="18" charset="0"/>
              </a:rPr>
              <a:t> internally uses the spring-boot-</a:t>
            </a:r>
            <a:r>
              <a:rPr lang="en-US" sz="2000" dirty="0" err="1">
                <a:latin typeface="Times New Roman" panose="02020603050405020304" pitchFamily="18" charset="0"/>
                <a:cs typeface="Times New Roman" panose="02020603050405020304" pitchFamily="18" charset="0"/>
              </a:rPr>
              <a:t>jpa</a:t>
            </a:r>
            <a:r>
              <a:rPr lang="en-US" sz="2000" dirty="0">
                <a:latin typeface="Times New Roman" panose="02020603050405020304" pitchFamily="18" charset="0"/>
                <a:cs typeface="Times New Roman" panose="02020603050405020304" pitchFamily="18" charset="0"/>
              </a:rPr>
              <a:t> dependency.</a:t>
            </a:r>
            <a:endParaRPr lang="en-US" sz="20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835660" y="1491615"/>
            <a:ext cx="3198495" cy="398780"/>
          </a:xfrm>
          <a:prstGeom prst="rect">
            <a:avLst/>
          </a:prstGeom>
          <a:noFill/>
        </p:spPr>
        <p:txBody>
          <a:bodyPr wrap="square" rtlCol="0" anchor="t">
            <a:spAutoFit/>
          </a:bodyPr>
          <a:lstStyle/>
          <a:p>
            <a:pPr marL="285750" indent="-285750">
              <a:buFont typeface="Wingdings" panose="05000000000000000000" charset="0"/>
              <a:buChar char="Ø"/>
            </a:pPr>
            <a:r>
              <a:rPr lang="en-US" dirty="0"/>
              <a:t> </a:t>
            </a:r>
            <a:r>
              <a:rPr lang="en-US" sz="2000" b="1" dirty="0">
                <a:latin typeface="Times New Roman" panose="02020603050405020304" pitchFamily="18" charset="0"/>
                <a:cs typeface="Times New Roman" panose="02020603050405020304" pitchFamily="18" charset="0"/>
              </a:rPr>
              <a:t>Spring-Boot Data JPA :</a:t>
            </a:r>
            <a:endParaRPr lang="en-US" sz="2000" b="1" dirty="0">
              <a:latin typeface="Times New Roman" panose="02020603050405020304" pitchFamily="18" charset="0"/>
              <a:cs typeface="Times New Roman" panose="02020603050405020304" pitchFamily="18" charset="0"/>
            </a:endParaRPr>
          </a:p>
        </p:txBody>
      </p:sp>
      <p:sp>
        <p:nvSpPr>
          <p:cNvPr id="6" name="Text Box 5"/>
          <p:cNvSpPr txBox="1"/>
          <p:nvPr/>
        </p:nvSpPr>
        <p:spPr>
          <a:xfrm>
            <a:off x="939165" y="2963545"/>
            <a:ext cx="4023360" cy="398780"/>
          </a:xfrm>
          <a:prstGeom prst="rect">
            <a:avLst/>
          </a:prstGeom>
          <a:noFill/>
        </p:spPr>
        <p:txBody>
          <a:bodyPr wrap="square" rtlCol="0" anchor="t">
            <a:spAutoFit/>
          </a:bodyPr>
          <a:lstStyle/>
          <a:p>
            <a:pPr marL="285750" indent="-285750">
              <a:buFont typeface="Wingdings" panose="05000000000000000000" charset="0"/>
              <a:buChar char="Ø"/>
            </a:pPr>
            <a:r>
              <a:rPr lang="en-US" sz="2000" b="1">
                <a:latin typeface="Times New Roman" panose="02020603050405020304" pitchFamily="18" charset="0"/>
                <a:cs typeface="Times New Roman" panose="02020603050405020304" pitchFamily="18" charset="0"/>
              </a:rPr>
              <a:t>Spring-Boot Validation :</a:t>
            </a:r>
            <a:endParaRPr lang="en-US" sz="2000" b="1">
              <a:latin typeface="Times New Roman" panose="02020603050405020304" pitchFamily="18" charset="0"/>
              <a:cs typeface="Times New Roman" panose="02020603050405020304" pitchFamily="18" charset="0"/>
            </a:endParaRPr>
          </a:p>
        </p:txBody>
      </p:sp>
      <p:sp>
        <p:nvSpPr>
          <p:cNvPr id="7" name="Text Box 6"/>
          <p:cNvSpPr txBox="1"/>
          <p:nvPr/>
        </p:nvSpPr>
        <p:spPr>
          <a:xfrm>
            <a:off x="939165" y="4716145"/>
            <a:ext cx="3538220" cy="398780"/>
          </a:xfrm>
          <a:prstGeom prst="rect">
            <a:avLst/>
          </a:prstGeom>
          <a:noFill/>
        </p:spPr>
        <p:txBody>
          <a:bodyPr wrap="square" rtlCol="0" anchor="t">
            <a:spAutoFit/>
          </a:bodyPr>
          <a:lstStyle/>
          <a:p>
            <a:pPr indent="0">
              <a:buFont typeface="Wingdings" panose="05000000000000000000" charset="0"/>
              <a:buChar char="Ø"/>
            </a:pPr>
            <a:r>
              <a:rPr lang="en-US" b="1">
                <a:latin typeface="Times New Roman" panose="02020603050405020304" pitchFamily="18" charset="0"/>
                <a:cs typeface="Times New Roman" panose="02020603050405020304" pitchFamily="18" charset="0"/>
              </a:rPr>
              <a:t>  </a:t>
            </a:r>
            <a:r>
              <a:rPr lang="en-US" sz="2000" b="1">
                <a:latin typeface="Times New Roman" panose="02020603050405020304" pitchFamily="18" charset="0"/>
                <a:cs typeface="Times New Roman" panose="02020603050405020304" pitchFamily="18" charset="0"/>
              </a:rPr>
              <a:t>Spring-Boot Dev Tools :</a:t>
            </a:r>
            <a:endParaRPr lang="en-US" sz="2000" b="1">
              <a:latin typeface="Times New Roman" panose="02020603050405020304" pitchFamily="18" charset="0"/>
              <a:cs typeface="Times New Roman" panose="02020603050405020304" pitchFamily="18" charset="0"/>
            </a:endParaRPr>
          </a:p>
        </p:txBody>
      </p:sp>
      <p:sp>
        <p:nvSpPr>
          <p:cNvPr id="10" name="Text Box 9"/>
          <p:cNvSpPr txBox="1"/>
          <p:nvPr/>
        </p:nvSpPr>
        <p:spPr>
          <a:xfrm>
            <a:off x="1213485" y="3378200"/>
            <a:ext cx="10151110" cy="1322070"/>
          </a:xfrm>
          <a:prstGeom prst="rect">
            <a:avLst/>
          </a:prstGeom>
          <a:noFill/>
        </p:spPr>
        <p:txBody>
          <a:bodyPr wrap="square" rtlCol="0" anchor="t">
            <a:spAutoFit/>
          </a:bodyPr>
          <a:lstStyle/>
          <a:p>
            <a:r>
              <a:rPr lang="en-US" sz="2000">
                <a:latin typeface="Times New Roman" panose="02020603050405020304" pitchFamily="18" charset="0"/>
                <a:cs typeface="Times New Roman" panose="02020603050405020304" pitchFamily="18" charset="0"/>
              </a:rPr>
              <a:t>When Spring Boot finds an argument annotated with @Valid, it automatically bootstraps the default JSR 380 implementation — Hibernate Validator — and validates the argument. When the target argument fails to pass the validation, Spring Boot throws a MethodArgumentNotValidException exception.</a:t>
            </a:r>
            <a:endParaRPr lang="en-US" sz="2000">
              <a:latin typeface="Times New Roman" panose="02020603050405020304" pitchFamily="18" charset="0"/>
              <a:cs typeface="Times New Roman" panose="02020603050405020304" pitchFamily="18" charset="0"/>
            </a:endParaRPr>
          </a:p>
        </p:txBody>
      </p:sp>
      <p:sp>
        <p:nvSpPr>
          <p:cNvPr id="11" name="Text Box 10"/>
          <p:cNvSpPr txBox="1"/>
          <p:nvPr/>
        </p:nvSpPr>
        <p:spPr>
          <a:xfrm>
            <a:off x="1338580" y="5130800"/>
            <a:ext cx="10183495" cy="1322070"/>
          </a:xfrm>
          <a:prstGeom prst="rect">
            <a:avLst/>
          </a:prstGeom>
          <a:noFill/>
        </p:spPr>
        <p:txBody>
          <a:bodyPr wrap="square" rtlCol="0" anchor="t">
            <a:spAutoFit/>
          </a:bodyPr>
          <a:lstStyle/>
          <a:p>
            <a:r>
              <a:rPr lang="en-US" sz="2000" dirty="0">
                <a:latin typeface="Times New Roman" panose="02020603050405020304" pitchFamily="18" charset="0"/>
                <a:cs typeface="Times New Roman" panose="02020603050405020304" pitchFamily="18" charset="0"/>
              </a:rPr>
              <a:t>Spring Boot 1.3 provides another module called Spring Boot </a:t>
            </a:r>
            <a:r>
              <a:rPr lang="en-US" sz="2000" dirty="0" err="1">
                <a:latin typeface="Times New Roman" panose="02020603050405020304" pitchFamily="18" charset="0"/>
                <a:cs typeface="Times New Roman" panose="02020603050405020304" pitchFamily="18" charset="0"/>
              </a:rPr>
              <a:t>DevTools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DevTools</a:t>
            </a:r>
            <a:r>
              <a:rPr lang="en-US" sz="2000" dirty="0">
                <a:latin typeface="Times New Roman" panose="02020603050405020304" pitchFamily="18" charset="0"/>
                <a:cs typeface="Times New Roman" panose="02020603050405020304" pitchFamily="18" charset="0"/>
              </a:rPr>
              <a:t> stands for Developer Tool. The aim of the module is to try and improve the development time while working with the Spring Boot application. Spring Boot </a:t>
            </a:r>
            <a:r>
              <a:rPr lang="en-US" sz="2000" dirty="0" err="1">
                <a:latin typeface="Times New Roman" panose="02020603050405020304" pitchFamily="18" charset="0"/>
                <a:cs typeface="Times New Roman" panose="02020603050405020304" pitchFamily="18" charset="0"/>
              </a:rPr>
              <a:t>DevTools</a:t>
            </a:r>
            <a:r>
              <a:rPr lang="en-US" sz="2000" dirty="0">
                <a:latin typeface="Times New Roman" panose="02020603050405020304" pitchFamily="18" charset="0"/>
                <a:cs typeface="Times New Roman" panose="02020603050405020304" pitchFamily="18" charset="0"/>
              </a:rPr>
              <a:t> pick up the changes and restart the application.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504825" y="1198245"/>
            <a:ext cx="3781425" cy="398780"/>
          </a:xfrm>
          <a:prstGeom prst="rect">
            <a:avLst/>
          </a:prstGeom>
          <a:noFill/>
        </p:spPr>
        <p:txBody>
          <a:bodyPr wrap="square" rtlCol="0" anchor="t">
            <a:spAutoFit/>
          </a:bodyPr>
          <a:lstStyle/>
          <a:p>
            <a:pPr marL="342900" indent="-342900">
              <a:buFont typeface="Wingdings" panose="05000000000000000000" charset="0"/>
              <a:buChar char="Ø"/>
            </a:pPr>
            <a:r>
              <a:rPr lang="en-US" sz="2000" b="1">
                <a:latin typeface="Times New Roman" panose="02020603050405020304" pitchFamily="18" charset="0"/>
                <a:cs typeface="Times New Roman" panose="02020603050405020304" pitchFamily="18" charset="0"/>
              </a:rPr>
              <a:t>My SQL-Connector :</a:t>
            </a:r>
            <a:endParaRPr lang="en-US" sz="2000" b="1">
              <a:latin typeface="Times New Roman" panose="02020603050405020304" pitchFamily="18" charset="0"/>
              <a:cs typeface="Times New Roman" panose="02020603050405020304" pitchFamily="18" charset="0"/>
            </a:endParaRPr>
          </a:p>
        </p:txBody>
      </p:sp>
      <p:sp>
        <p:nvSpPr>
          <p:cNvPr id="9" name="Text Box 8"/>
          <p:cNvSpPr txBox="1"/>
          <p:nvPr/>
        </p:nvSpPr>
        <p:spPr>
          <a:xfrm>
            <a:off x="721995" y="3337560"/>
            <a:ext cx="2540000" cy="398780"/>
          </a:xfrm>
          <a:prstGeom prst="rect">
            <a:avLst/>
          </a:prstGeom>
          <a:noFill/>
        </p:spPr>
        <p:txBody>
          <a:bodyPr wrap="square" rtlCol="0" anchor="t">
            <a:spAutoFit/>
          </a:bodyPr>
          <a:lstStyle/>
          <a:p>
            <a:pPr marL="285750" indent="-285750">
              <a:buFont typeface="Wingdings" panose="05000000000000000000" charset="0"/>
              <a:buChar char="Ø"/>
            </a:pPr>
            <a:r>
              <a:rPr lang="en-US"/>
              <a:t> </a:t>
            </a:r>
            <a:r>
              <a:rPr lang="en-US" sz="2000" b="1">
                <a:latin typeface="Times New Roman" panose="02020603050405020304" pitchFamily="18" charset="0"/>
                <a:cs typeface="Times New Roman" panose="02020603050405020304" pitchFamily="18" charset="0"/>
              </a:rPr>
              <a:t>Lombok :</a:t>
            </a:r>
            <a:endParaRPr lang="en-US" sz="2000" b="1">
              <a:latin typeface="Times New Roman" panose="02020603050405020304" pitchFamily="18" charset="0"/>
              <a:cs typeface="Times New Roman" panose="02020603050405020304" pitchFamily="18" charset="0"/>
            </a:endParaRPr>
          </a:p>
        </p:txBody>
      </p:sp>
      <p:sp>
        <p:nvSpPr>
          <p:cNvPr id="2" name="Text Box 1"/>
          <p:cNvSpPr txBox="1"/>
          <p:nvPr/>
        </p:nvSpPr>
        <p:spPr>
          <a:xfrm>
            <a:off x="1028065" y="1828800"/>
            <a:ext cx="9683115" cy="1198880"/>
          </a:xfrm>
          <a:prstGeom prst="rect">
            <a:avLst/>
          </a:prstGeom>
          <a:noFill/>
        </p:spPr>
        <p:txBody>
          <a:bodyPr wrap="square" rtlCol="0" anchor="t">
            <a:spAutoFit/>
          </a:bodyPr>
          <a:lstStyle/>
          <a:p>
            <a:r>
              <a:rPr lang="en-US">
                <a:latin typeface="Times New Roman" panose="02020603050405020304" pitchFamily="18" charset="0"/>
                <a:cs typeface="Times New Roman" panose="02020603050405020304" pitchFamily="18" charset="0"/>
              </a:rPr>
              <a:t>MySQL provides connectivity for client applications developed in the Java programming language with MySQL Connector/J, a driver that implements the Java Database Connectivity (JDBC) API. MySQL Connector/J is a JDBC Type 4 driver. Different versions are available that are compatible with the JDBC 3.0 and JDBC 4.</a:t>
            </a:r>
            <a:endParaRPr lang="en-US">
              <a:latin typeface="Times New Roman" panose="02020603050405020304" pitchFamily="18" charset="0"/>
              <a:cs typeface="Times New Roman" panose="02020603050405020304" pitchFamily="18" charset="0"/>
            </a:endParaRPr>
          </a:p>
        </p:txBody>
      </p:sp>
      <p:sp>
        <p:nvSpPr>
          <p:cNvPr id="3" name="Text Box 2"/>
          <p:cNvSpPr txBox="1"/>
          <p:nvPr/>
        </p:nvSpPr>
        <p:spPr>
          <a:xfrm>
            <a:off x="1137920" y="4045585"/>
            <a:ext cx="9916795" cy="1322070"/>
          </a:xfrm>
          <a:prstGeom prst="rect">
            <a:avLst/>
          </a:prstGeom>
          <a:noFill/>
        </p:spPr>
        <p:txBody>
          <a:bodyPr wrap="square" rtlCol="0" anchor="t">
            <a:spAutoFit/>
          </a:bodyPr>
          <a:lstStyle/>
          <a:p>
            <a:r>
              <a:rPr lang="en-US" sz="2000">
                <a:latin typeface="Times New Roman" panose="02020603050405020304" pitchFamily="18" charset="0"/>
                <a:cs typeface="Times New Roman" panose="02020603050405020304" pitchFamily="18" charset="0"/>
              </a:rPr>
              <a:t>Lombok is a popular and widely used Java library that is used to minimize or remove the boilerplate code. It saves time and effort. Just by using the annotations, we can save space and readability of the source code. It is automatically plugging into IDEs and build tools to spice up our Java application.</a:t>
            </a:r>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49805" y="953770"/>
            <a:ext cx="6982460" cy="5759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b="1" dirty="0">
                <a:ln w="0"/>
                <a:solidFill>
                  <a:schemeClr val="tx1"/>
                </a:solidFill>
                <a:effectLst>
                  <a:outerShdw blurRad="38100" dist="19050" dir="2700000" algn="tl" rotWithShape="0">
                    <a:schemeClr val="dk1">
                      <a:alpha val="40000"/>
                    </a:schemeClr>
                  </a:outerShdw>
                </a:effectLst>
              </a:rPr>
              <a:t>Web Application Block Diagram</a:t>
            </a:r>
            <a:endParaRPr lang="en-IN" b="1"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38350" y="2427754"/>
            <a:ext cx="8115300" cy="3257550"/>
          </a:xfrm>
          <a:prstGeom prst="rect">
            <a:avLst/>
          </a:prstGeom>
        </p:spPr>
      </p:pic>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14390</Words>
  <Application>WPS Presentation</Application>
  <PresentationFormat>Widescreen</PresentationFormat>
  <Paragraphs>433</Paragraphs>
  <Slides>56</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56</vt:i4>
      </vt:variant>
    </vt:vector>
  </HeadingPairs>
  <TitlesOfParts>
    <vt:vector size="69" baseType="lpstr">
      <vt:lpstr>Arial</vt:lpstr>
      <vt:lpstr>SimSun</vt:lpstr>
      <vt:lpstr>Wingdings</vt:lpstr>
      <vt:lpstr>Wingdings 2</vt:lpstr>
      <vt:lpstr>Wingdings</vt:lpstr>
      <vt:lpstr>Trebuchet MS</vt:lpstr>
      <vt:lpstr>Tahoma</vt:lpstr>
      <vt:lpstr>Times New Roman</vt:lpstr>
      <vt:lpstr>Gill Sans MT</vt:lpstr>
      <vt:lpstr>Microsoft YaHei</vt:lpstr>
      <vt:lpstr>Arial Unicode MS</vt:lpstr>
      <vt:lpstr>Calibri</vt:lpstr>
      <vt:lpstr>Dividend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Service &amp; SERVICEIMPL Methods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Sai Abhilash Reddy Reddy Vari</dc:creator>
  <cp:lastModifiedBy>ASUS</cp:lastModifiedBy>
  <cp:revision>200</cp:revision>
  <dcterms:created xsi:type="dcterms:W3CDTF">2022-03-10T08:13:00Z</dcterms:created>
  <dcterms:modified xsi:type="dcterms:W3CDTF">2022-05-15T14:55:32Z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B476C9F0034F4F43AF318F722C727D1D</vt:lpwstr>
  </property>
  <property fmtid="{D5CDD505-2E9C-101B-9397-08002B2CF9AE}" pid="3" name="KSOProductBuildVer">
    <vt:lpwstr>1033-11.2.0.10451</vt:lpwstr>
  </property>
  <property fmtid="{D5CDD505-2E9C-101B-9397-08002B2CF9AE}" pid="4" name="_MarkAsFinal">
    <vt:bool>true</vt:bool>
  </property>
</Properties>
</file>